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99" r:id="rId2"/>
    <p:sldId id="334" r:id="rId3"/>
    <p:sldId id="333" r:id="rId4"/>
    <p:sldId id="301" r:id="rId5"/>
    <p:sldId id="302" r:id="rId6"/>
    <p:sldId id="322" r:id="rId7"/>
    <p:sldId id="323" r:id="rId8"/>
    <p:sldId id="303" r:id="rId9"/>
    <p:sldId id="304" r:id="rId10"/>
    <p:sldId id="305" r:id="rId11"/>
    <p:sldId id="324" r:id="rId12"/>
    <p:sldId id="325" r:id="rId13"/>
    <p:sldId id="326" r:id="rId14"/>
    <p:sldId id="327" r:id="rId15"/>
    <p:sldId id="328" r:id="rId16"/>
    <p:sldId id="329" r:id="rId17"/>
    <p:sldId id="330" r:id="rId18"/>
    <p:sldId id="335" r:id="rId19"/>
    <p:sldId id="336" r:id="rId20"/>
    <p:sldId id="337" r:id="rId21"/>
    <p:sldId id="338" r:id="rId22"/>
    <p:sldId id="339" r:id="rId23"/>
    <p:sldId id="340" r:id="rId24"/>
    <p:sldId id="341" r:id="rId25"/>
    <p:sldId id="342" r:id="rId26"/>
    <p:sldId id="343" r:id="rId27"/>
    <p:sldId id="344" r:id="rId28"/>
    <p:sldId id="345" r:id="rId29"/>
    <p:sldId id="331" r:id="rId30"/>
    <p:sldId id="332"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46" r:id="rId45"/>
    <p:sldId id="347" r:id="rId46"/>
    <p:sldId id="269" r:id="rId47"/>
  </p:sldIdLst>
  <p:sldSz cx="9144000" cy="6858000" type="screen4x3"/>
  <p:notesSz cx="6858000" cy="9144000"/>
  <p:custDataLst>
    <p:tags r:id="rId49"/>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39"/>
    <p:restoredTop sz="68258" autoAdjust="0"/>
  </p:normalViewPr>
  <p:slideViewPr>
    <p:cSldViewPr snapToGrid="0">
      <p:cViewPr varScale="1">
        <p:scale>
          <a:sx n="82" d="100"/>
          <a:sy n="82" d="100"/>
        </p:scale>
        <p:origin x="2848" y="168"/>
      </p:cViewPr>
      <p:guideLst>
        <p:guide orient="horz" pos="2160"/>
        <p:guide pos="2880"/>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8A220D4-8918-2B41-8381-D87E20881A2A}" type="slidenum">
              <a:rPr lang="en-US"/>
              <a:pPr/>
              <a:t>‹#›</a:t>
            </a:fld>
            <a:endParaRPr lang="en-US"/>
          </a:p>
        </p:txBody>
      </p:sp>
    </p:spTree>
    <p:extLst>
      <p:ext uri="{BB962C8B-B14F-4D97-AF65-F5344CB8AC3E}">
        <p14:creationId xmlns:p14="http://schemas.microsoft.com/office/powerpoint/2010/main" val="24135438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12ACD67-5C2E-AA47-B799-793D21DAADCE}"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Recall that for a positive definite matrix $P=P^{\top}&gt;0$, the set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{E}(k) = \left\{y\in\</a:t>
            </a:r>
            <a:r>
              <a:rPr lang="en-US" sz="1200" kern="1200" dirty="0" err="1">
                <a:solidFill>
                  <a:schemeClr val="tx1"/>
                </a:solidFill>
                <a:effectLst/>
                <a:latin typeface="Arial" charset="0"/>
                <a:ea typeface="Arial" charset="0"/>
                <a:cs typeface="Arial" charset="0"/>
              </a:rPr>
              <a:t>mathbb</a:t>
            </a:r>
            <a:r>
              <a:rPr lang="en-US" sz="1200" kern="1200" dirty="0">
                <a:solidFill>
                  <a:schemeClr val="tx1"/>
                </a:solidFill>
                <a:effectLst/>
                <a:latin typeface="Arial" charset="0"/>
                <a:ea typeface="Arial" charset="0"/>
                <a:cs typeface="Arial" charset="0"/>
              </a:rPr>
              <a:t>{R}^n: y^{\top}P^{-1}y=k^2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is an ellipsoid whose axes are aligned with the eigenvectors of $P$, with stretching along each axis given by $k\</a:t>
            </a:r>
            <a:r>
              <a:rPr lang="en-US" sz="1200" kern="1200" dirty="0" err="1">
                <a:solidFill>
                  <a:schemeClr val="tx1"/>
                </a:solidFill>
                <a:effectLst/>
                <a:latin typeface="Arial" charset="0"/>
                <a:ea typeface="Arial" charset="0"/>
                <a:cs typeface="Arial" charset="0"/>
              </a:rPr>
              <a:t>sqrt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where $\</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is an eigenvalue of $P$.</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(From </a:t>
            </a:r>
            <a:r>
              <a:rPr lang="en-US" sz="1200" kern="1200" dirty="0" err="1">
                <a:solidFill>
                  <a:schemeClr val="tx1"/>
                </a:solidFill>
                <a:effectLst/>
                <a:latin typeface="Arial" charset="0"/>
                <a:ea typeface="Arial" charset="0"/>
                <a:cs typeface="Arial" charset="0"/>
              </a:rPr>
              <a:t>wikipedia</a:t>
            </a:r>
            <a:r>
              <a:rPr lang="en-US" sz="1200" kern="1200" dirty="0">
                <a:solidFill>
                  <a:schemeClr val="tx1"/>
                </a:solidFill>
                <a:effectLst/>
                <a:latin typeface="Arial" charset="0"/>
                <a:ea typeface="Arial" charset="0"/>
                <a:cs typeface="Arial"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sz="1200" kern="1200" dirty="0">
                <a:solidFill>
                  <a:schemeClr val="tx1"/>
                </a:solidFill>
                <a:effectLst/>
                <a:latin typeface="Arial" charset="0"/>
                <a:ea typeface="Arial" charset="0"/>
                <a:cs typeface="Arial" charset="0"/>
              </a:rPr>
            </a:br>
            <a:r>
              <a:rPr lang="en-US" sz="1200" kern="1200" dirty="0">
                <a:solidFill>
                  <a:schemeClr val="tx1"/>
                </a:solidFill>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
            </a:r>
            <a:r>
              <a:rPr lang="en-US" sz="1200" kern="1200" dirty="0" err="1">
                <a:solidFill>
                  <a:schemeClr val="tx1"/>
                </a:solidFill>
                <a:effectLst/>
                <a:latin typeface="Arial" charset="0"/>
                <a:ea typeface="Arial" charset="0"/>
                <a:cs typeface="Arial" charset="0"/>
              </a:rPr>
              <a:t>eigenaxes</a:t>
            </a:r>
            <a:r>
              <a:rPr lang="en-US" sz="1200" kern="1200" dirty="0">
                <a:solidFill>
                  <a:schemeClr val="tx1"/>
                </a:solidFill>
                <a:effectLst/>
                <a:latin typeface="Arial" charset="0"/>
                <a:ea typeface="Arial" charset="0"/>
                <a:cs typeface="Arial" charset="0"/>
              </a:rPr>
              <a:t> are given by $x$, $y$, $z$.</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 $b$, and $c$ correspond to $k\</a:t>
            </a:r>
            <a:r>
              <a:rPr lang="en-US" sz="1200" kern="1200" dirty="0" err="1">
                <a:solidFill>
                  <a:schemeClr val="tx1"/>
                </a:solidFill>
                <a:effectLst/>
                <a:latin typeface="Arial" charset="0"/>
                <a:ea typeface="Arial" charset="0"/>
                <a:cs typeface="Arial" charset="0"/>
              </a:rPr>
              <a:t>sqrt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16</a:t>
            </a:fld>
            <a:endParaRPr lang="en-US"/>
          </a:p>
        </p:txBody>
      </p:sp>
    </p:spTree>
    <p:extLst>
      <p:ext uri="{BB962C8B-B14F-4D97-AF65-F5344CB8AC3E}">
        <p14:creationId xmlns:p14="http://schemas.microsoft.com/office/powerpoint/2010/main" val="226191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The multivariate Gaussian distribution is given by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{N}(\</a:t>
            </a:r>
            <a:r>
              <a:rPr lang="en-US" sz="1200" kern="1200" dirty="0" err="1">
                <a:solidFill>
                  <a:schemeClr val="tx1"/>
                </a:solidFill>
                <a:latin typeface="Arial" charset="0"/>
                <a:ea typeface="Arial" charset="0"/>
                <a:cs typeface="Arial" charset="0"/>
              </a:rPr>
              <a:t>mu,P</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{1}{(2\pi)^{k/2}\|P\|^{1/2}}\text{</a:t>
            </a:r>
            <a:r>
              <a:rPr lang="en-US" sz="1200" kern="1200" dirty="0" err="1">
                <a:solidFill>
                  <a:schemeClr val="tx1"/>
                </a:solidFill>
                <a:latin typeface="Arial" charset="0"/>
                <a:ea typeface="Arial" charset="0"/>
                <a:cs typeface="Arial" charset="0"/>
              </a:rPr>
              <a:t>exp</a:t>
            </a:r>
            <a:r>
              <a:rPr lang="en-US" sz="1200" kern="1200" dirty="0">
                <a:solidFill>
                  <a:schemeClr val="tx1"/>
                </a:solidFill>
                <a:latin typeface="Arial" charset="0"/>
                <a:ea typeface="Arial" charset="0"/>
                <a:cs typeface="Arial" charset="0"/>
              </a:rPr>
              <a:t>}\left(-\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{1}{2}(x-\mu)^{\top}P^{-1}(x-\mu)\right),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$\mu$ is the mean and $P$ is the covariance matrix.  The $k-\sigma$ ellipsoid is defined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{E}(k\sigma) = \left\{x\in\</a:t>
            </a:r>
            <a:r>
              <a:rPr lang="en-US" sz="1200" kern="1200" dirty="0" err="1">
                <a:solidFill>
                  <a:schemeClr val="tx1"/>
                </a:solidFill>
                <a:latin typeface="Arial" charset="0"/>
                <a:ea typeface="Arial" charset="0"/>
                <a:cs typeface="Arial" charset="0"/>
              </a:rPr>
              <a:t>mathbb</a:t>
            </a:r>
            <a:r>
              <a:rPr lang="en-US" sz="1200" kern="1200" dirty="0">
                <a:solidFill>
                  <a:schemeClr val="tx1"/>
                </a:solidFill>
                <a:latin typeface="Arial" charset="0"/>
                <a:ea typeface="Arial" charset="0"/>
                <a:cs typeface="Arial" charset="0"/>
              </a:rPr>
              <a:t>{R}^k: (x-\mu)^{\top}P^{-1}(x-\mu) = k\sigma \right\}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$\sigma$ is the generalized standard deviation. </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17</a:t>
            </a:fld>
            <a:endParaRPr lang="en-US"/>
          </a:p>
        </p:txBody>
      </p:sp>
    </p:spTree>
    <p:extLst>
      <p:ext uri="{BB962C8B-B14F-4D97-AF65-F5344CB8AC3E}">
        <p14:creationId xmlns:p14="http://schemas.microsoft.com/office/powerpoint/2010/main" val="316184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Assume continuous linear system dynamics, with discrete measurement update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Ax + Bu + \xi \\</a:t>
            </a:r>
          </a:p>
          <a:p>
            <a:r>
              <a:rPr lang="en-US" sz="1200" kern="1200" dirty="0">
                <a:solidFill>
                  <a:schemeClr val="tx1"/>
                </a:solidFill>
                <a:effectLst/>
                <a:latin typeface="Arial" charset="0"/>
                <a:ea typeface="Arial" charset="0"/>
                <a:cs typeface="Arial" charset="0"/>
              </a:rPr>
              <a:t>y[n] &amp;= </a:t>
            </a:r>
            <a:r>
              <a:rPr lang="en-US" sz="1200" kern="1200" dirty="0" err="1">
                <a:solidFill>
                  <a:schemeClr val="tx1"/>
                </a:solidFill>
                <a:effectLst/>
                <a:latin typeface="Arial" charset="0"/>
                <a:ea typeface="Arial" charset="0"/>
                <a:cs typeface="Arial" charset="0"/>
              </a:rPr>
              <a:t>Cx</a:t>
            </a:r>
            <a:r>
              <a:rPr lang="en-US" sz="1200" kern="1200" dirty="0">
                <a:solidFill>
                  <a:schemeClr val="tx1"/>
                </a:solidFill>
                <a:effectLst/>
                <a:latin typeface="Arial" charset="0"/>
                <a:ea typeface="Arial" charset="0"/>
                <a:cs typeface="Arial" charset="0"/>
              </a:rPr>
              <a:t>[n] + \eta[n],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$\xi\sim\</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{N}(0,Q)$ is the process noise,</a:t>
            </a:r>
          </a:p>
          <a:p>
            <a:r>
              <a:rPr lang="en-US" sz="1200" kern="1200" dirty="0">
                <a:solidFill>
                  <a:schemeClr val="tx1"/>
                </a:solidFill>
                <a:effectLst/>
                <a:latin typeface="Arial" charset="0"/>
                <a:ea typeface="Arial" charset="0"/>
                <a:cs typeface="Arial" charset="0"/>
              </a:rPr>
              <a:t>$\nu\sim\</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{N}(0,R)$ is the measurement noise.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measurement covariance $R$ is usually obtained from sensor calibration.  The process covariance $Q$ represents all other uncertainties in the system and is the tuning parameter for the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18</a:t>
            </a:fld>
            <a:endParaRPr lang="en-US"/>
          </a:p>
        </p:txBody>
      </p:sp>
    </p:spTree>
    <p:extLst>
      <p:ext uri="{BB962C8B-B14F-4D97-AF65-F5344CB8AC3E}">
        <p14:creationId xmlns:p14="http://schemas.microsoft.com/office/powerpoint/2010/main" val="872152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 continuous-discrete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 has the form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\dot{\hat{x}} &amp;= A\hat{x} + Bu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\text{(Prediction)} \\</a:t>
            </a:r>
          </a:p>
          <a:p>
            <a:r>
              <a:rPr lang="en-US" sz="1200" kern="1200" dirty="0">
                <a:solidFill>
                  <a:schemeClr val="tx1"/>
                </a:solidFill>
                <a:effectLst/>
                <a:latin typeface="Arial" charset="0"/>
                <a:ea typeface="Arial" charset="0"/>
                <a:cs typeface="Arial" charset="0"/>
              </a:rPr>
              <a:t>\hat{x}^+ &amp;=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C\hat{x}^-).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\text{(Correction)}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Define the estimation error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 = x-\hat{x},</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covariance of the estimation error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P(t) = E\{ \tilde{x}(t) \tilde{x}(t)^{\top}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$P=P^\top \</a:t>
            </a:r>
            <a:r>
              <a:rPr lang="en-US" sz="1200" kern="1200" dirty="0" err="1">
                <a:solidFill>
                  <a:schemeClr val="tx1"/>
                </a:solidFill>
                <a:effectLst/>
                <a:latin typeface="Arial" charset="0"/>
                <a:ea typeface="Arial" charset="0"/>
                <a:cs typeface="Arial" charset="0"/>
              </a:rPr>
              <a:t>geq</a:t>
            </a:r>
            <a:r>
              <a:rPr lang="en-US" sz="1200" kern="1200" dirty="0">
                <a:solidFill>
                  <a:schemeClr val="tx1"/>
                </a:solidFill>
                <a:effectLst/>
                <a:latin typeface="Arial" charset="0"/>
                <a:ea typeface="Arial" charset="0"/>
                <a:cs typeface="Arial" charset="0"/>
              </a:rPr>
              <a:t> 0$.</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Estimation Objective:}  Chose the estimation gain $L$ </a:t>
            </a:r>
            <a:r>
              <a:rPr lang="en-US" sz="1200" kern="1200" dirty="0" err="1">
                <a:solidFill>
                  <a:schemeClr val="tx1"/>
                </a:solidFill>
                <a:effectLst/>
                <a:latin typeface="Arial" charset="0"/>
                <a:ea typeface="Arial" charset="0"/>
                <a:cs typeface="Arial" charset="0"/>
              </a:rPr>
              <a:t>s.t.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$E\{\tilde{x}(t)\}=0$ (unbiased),</a:t>
            </a:r>
          </a:p>
          <a:p>
            <a:r>
              <a:rPr lang="en-US" sz="1200" kern="1200" dirty="0">
                <a:solidFill>
                  <a:schemeClr val="tx1"/>
                </a:solidFill>
                <a:effectLst/>
                <a:latin typeface="Arial" charset="0"/>
                <a:ea typeface="Arial" charset="0"/>
                <a:cs typeface="Arial" charset="0"/>
              </a:rPr>
              <a:t>\item $\text{trace}(P) = \sum \</a:t>
            </a:r>
            <a:r>
              <a:rPr lang="en-US" sz="1200" kern="1200" dirty="0" err="1">
                <a:solidFill>
                  <a:schemeClr val="tx1"/>
                </a:solidFill>
                <a:effectLst/>
                <a:latin typeface="Arial" charset="0"/>
                <a:ea typeface="Arial" charset="0"/>
                <a:cs typeface="Arial" charset="0"/>
              </a:rPr>
              <a:t>lambda_i</a:t>
            </a:r>
            <a:r>
              <a:rPr lang="en-US" sz="1200" kern="1200" dirty="0">
                <a:solidFill>
                  <a:schemeClr val="tx1"/>
                </a:solidFill>
                <a:effectLst/>
                <a:latin typeface="Arial" charset="0"/>
                <a:ea typeface="Arial" charset="0"/>
                <a:cs typeface="Arial" charset="0"/>
              </a:rPr>
              <a:t>$ is minimized.</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19</a:t>
            </a:fld>
            <a:endParaRPr lang="en-US"/>
          </a:p>
        </p:txBody>
      </p:sp>
    </p:spTree>
    <p:extLst>
      <p:ext uri="{BB962C8B-B14F-4D97-AF65-F5344CB8AC3E}">
        <p14:creationId xmlns:p14="http://schemas.microsoft.com/office/powerpoint/2010/main" val="131239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Between Measurements (prediction}:}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Differentiate $\tilde{x}$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\dot{\tilde{x}} &amp;= \dot{x} - \dot{\hat{x}} \\</a:t>
            </a:r>
          </a:p>
          <a:p>
            <a:r>
              <a:rPr lang="en-US" sz="1200" kern="1200" dirty="0">
                <a:solidFill>
                  <a:schemeClr val="tx1"/>
                </a:solidFill>
                <a:effectLst/>
                <a:latin typeface="Arial" charset="0"/>
                <a:ea typeface="Arial" charset="0"/>
                <a:cs typeface="Arial" charset="0"/>
              </a:rPr>
              <a:t>&amp;= Ax + Bu + \xi - A\hat{x} - Bu \\</a:t>
            </a:r>
          </a:p>
          <a:p>
            <a:r>
              <a:rPr lang="en-US" sz="1200" kern="1200" dirty="0">
                <a:solidFill>
                  <a:schemeClr val="tx1"/>
                </a:solidFill>
                <a:effectLst/>
                <a:latin typeface="Arial" charset="0"/>
                <a:ea typeface="Arial" charset="0"/>
                <a:cs typeface="Arial" charset="0"/>
              </a:rPr>
              <a:t>&amp;= A\tilde{x} + \xi.</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Solve for $\tilde{x}(t)$: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\tilde{x}(t) = e^{At}\tilde{x}_0 + \int_0^t</a:t>
            </a:r>
          </a:p>
          <a:p>
            <a:r>
              <a:rPr lang="en-US" sz="1200" kern="1200" dirty="0">
                <a:solidFill>
                  <a:schemeClr val="tx1"/>
                </a:solidFill>
                <a:effectLst/>
                <a:latin typeface="Arial" charset="0"/>
                <a:ea typeface="Arial" charset="0"/>
                <a:cs typeface="Arial" charset="0"/>
              </a:rPr>
              <a:t>e^{A(t-\tau)}\xi(\tau)\,d\tau.</a:t>
            </a:r>
          </a:p>
          <a:p>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20</a:t>
            </a:fld>
            <a:endParaRPr lang="en-US"/>
          </a:p>
        </p:txBody>
      </p:sp>
    </p:spTree>
    <p:extLst>
      <p:ext uri="{BB962C8B-B14F-4D97-AF65-F5344CB8AC3E}">
        <p14:creationId xmlns:p14="http://schemas.microsoft.com/office/powerpoint/2010/main" val="167475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Between Measurements (prediction):}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Compute the evolution of the error covariance $P$:</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\dot{P}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 E\{\tilde{x}\tilde{x}^{\top}\} \\</a:t>
            </a:r>
          </a:p>
          <a:p>
            <a:r>
              <a:rPr lang="en-US" sz="1200" kern="1200" dirty="0">
                <a:solidFill>
                  <a:schemeClr val="tx1"/>
                </a:solidFill>
                <a:effectLst/>
                <a:latin typeface="Arial" charset="0"/>
                <a:ea typeface="Arial" charset="0"/>
                <a:cs typeface="Arial" charset="0"/>
              </a:rPr>
              <a:t>&amp;= E\{ \dot{\tilde{x}}\tilde{x}^{\top} + \tilde{x}\dot{\tilde{x}}^{\top} \} \\</a:t>
            </a:r>
          </a:p>
          <a:p>
            <a:r>
              <a:rPr lang="en-US" sz="1200" kern="1200" dirty="0">
                <a:solidFill>
                  <a:schemeClr val="tx1"/>
                </a:solidFill>
                <a:effectLst/>
                <a:latin typeface="Arial" charset="0"/>
                <a:ea typeface="Arial" charset="0"/>
                <a:cs typeface="Arial" charset="0"/>
              </a:rPr>
              <a:t>&amp;= E\left\{ A\tilde{x}\tilde{x}^{\top} + \xi\tilde{x}^{\top} +</a:t>
            </a:r>
          </a:p>
          <a:p>
            <a:r>
              <a:rPr lang="en-US" sz="1200" kern="1200" dirty="0">
                <a:solidFill>
                  <a:schemeClr val="tx1"/>
                </a:solidFill>
                <a:effectLst/>
                <a:latin typeface="Arial" charset="0"/>
                <a:ea typeface="Arial" charset="0"/>
                <a:cs typeface="Arial" charset="0"/>
              </a:rPr>
              <a:t>\tilde{x}\tilde{x}^{\top}A^{\top} + \tilde{x}\xi^{\top} \right\} \\</a:t>
            </a:r>
          </a:p>
          <a:p>
            <a:r>
              <a:rPr lang="en-US" sz="1200" kern="1200" dirty="0">
                <a:solidFill>
                  <a:schemeClr val="tx1"/>
                </a:solidFill>
                <a:effectLst/>
                <a:latin typeface="Arial" charset="0"/>
                <a:ea typeface="Arial" charset="0"/>
                <a:cs typeface="Arial" charset="0"/>
              </a:rPr>
              <a:t>&amp;= AP + PA^{\top} + E\{\xi\tilde{x}^{\top}\} + E\{\tilde{x}\xi^{\top}\},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E\{\tilde{x}\xi^{\top}\} &amp;=</a:t>
            </a:r>
          </a:p>
          <a:p>
            <a:r>
              <a:rPr lang="en-US" sz="1200" kern="1200" dirty="0">
                <a:solidFill>
                  <a:schemeClr val="tx1"/>
                </a:solidFill>
                <a:effectLst/>
                <a:latin typeface="Arial" charset="0"/>
                <a:ea typeface="Arial" charset="0"/>
                <a:cs typeface="Arial" charset="0"/>
              </a:rPr>
              <a:t>    E\{</a:t>
            </a:r>
          </a:p>
          <a:p>
            <a:r>
              <a:rPr lang="en-US" sz="1200" kern="1200" dirty="0">
                <a:solidFill>
                  <a:schemeClr val="tx1"/>
                </a:solidFill>
                <a:effectLst/>
                <a:latin typeface="Arial" charset="0"/>
                <a:ea typeface="Arial" charset="0"/>
                <a:cs typeface="Arial" charset="0"/>
              </a:rPr>
              <a:t>    e^{At}\tilde{x}_0 \xi^{\top}(t)</a:t>
            </a:r>
          </a:p>
          <a:p>
            <a:r>
              <a:rPr lang="en-US" sz="1200" kern="1200" dirty="0">
                <a:solidFill>
                  <a:schemeClr val="tx1"/>
                </a:solidFill>
                <a:effectLst/>
                <a:latin typeface="Arial" charset="0"/>
                <a:ea typeface="Arial" charset="0"/>
                <a:cs typeface="Arial" charset="0"/>
              </a:rPr>
              <a:t>    + \int_0^t e^{A(t-\tau)}\xi(\tau)\xi^{\top}(\tau)\,d\tau</a:t>
            </a:r>
          </a:p>
          <a:p>
            <a:r>
              <a:rPr lang="en-US" sz="1200" kern="1200" dirty="0">
                <a:solidFill>
                  <a:schemeClr val="tx1"/>
                </a:solidFill>
                <a:effectLst/>
                <a:latin typeface="Arial" charset="0"/>
                <a:ea typeface="Arial" charset="0"/>
                <a:cs typeface="Arial" charset="0"/>
              </a:rPr>
              <a:t>    \} \\</a:t>
            </a:r>
          </a:p>
          <a:p>
            <a:r>
              <a:rPr lang="en-US" sz="1200" kern="1200" dirty="0">
                <a:solidFill>
                  <a:schemeClr val="tx1"/>
                </a:solidFill>
                <a:effectLst/>
                <a:latin typeface="Arial" charset="0"/>
                <a:ea typeface="Arial" charset="0"/>
                <a:cs typeface="Arial" charset="0"/>
              </a:rPr>
              <a:t>&amp;= \int_0^t e^{A(t-\tau)}Q\delta(t-\tau)\,d\tau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{1}{2} Q.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\text{(only used half of area in delta function)}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 = AP + PA^{\top} + Q.</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21</a:t>
            </a:fld>
            <a:endParaRPr lang="en-US"/>
          </a:p>
        </p:txBody>
      </p:sp>
    </p:spTree>
    <p:extLst>
      <p:ext uri="{BB962C8B-B14F-4D97-AF65-F5344CB8AC3E}">
        <p14:creationId xmlns:p14="http://schemas.microsoft.com/office/powerpoint/2010/main" val="922748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At Measurements (correction):}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 measurement, we have that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\tilde{x}^{+} &amp;= x-\hat{x}^{+} \\</a:t>
            </a:r>
          </a:p>
          <a:p>
            <a:r>
              <a:rPr lang="en-US" sz="1200" kern="1200" dirty="0">
                <a:solidFill>
                  <a:schemeClr val="tx1"/>
                </a:solidFill>
                <a:effectLst/>
                <a:latin typeface="Arial" charset="0"/>
                <a:ea typeface="Arial" charset="0"/>
                <a:cs typeface="Arial" charset="0"/>
              </a:rPr>
              <a:t>&amp;= x-\hat{x}^{-} - L\left(</a:t>
            </a:r>
            <a:r>
              <a:rPr lang="en-US" sz="1200" kern="1200" dirty="0" err="1">
                <a:solidFill>
                  <a:schemeClr val="tx1"/>
                </a:solidFill>
                <a:effectLst/>
                <a:latin typeface="Arial" charset="0"/>
                <a:ea typeface="Arial" charset="0"/>
                <a:cs typeface="Arial" charset="0"/>
              </a:rPr>
              <a:t>Cx</a:t>
            </a:r>
            <a:r>
              <a:rPr lang="en-US" sz="1200" kern="1200" dirty="0">
                <a:solidFill>
                  <a:schemeClr val="tx1"/>
                </a:solidFill>
                <a:effectLst/>
                <a:latin typeface="Arial" charset="0"/>
                <a:ea typeface="Arial" charset="0"/>
                <a:cs typeface="Arial" charset="0"/>
              </a:rPr>
              <a:t> + \eta - C\hat{x}^{-}\right) \\</a:t>
            </a:r>
          </a:p>
          <a:p>
            <a:r>
              <a:rPr lang="en-US" sz="1200" kern="1200" dirty="0">
                <a:solidFill>
                  <a:schemeClr val="tx1"/>
                </a:solidFill>
                <a:effectLst/>
                <a:latin typeface="Arial" charset="0"/>
                <a:ea typeface="Arial" charset="0"/>
                <a:cs typeface="Arial" charset="0"/>
              </a:rPr>
              <a:t>&amp;= \tilde{x}^{-} - LC\tilde{x}^{-} - L\eta.</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We also have that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 &amp;= E\{ \tilde{x}^{+}\tilde{x}^{+T} \}  \\</a:t>
            </a:r>
          </a:p>
          <a:p>
            <a:r>
              <a:rPr lang="en-US" sz="1200" kern="1200" dirty="0">
                <a:solidFill>
                  <a:schemeClr val="tx1"/>
                </a:solidFill>
                <a:effectLst/>
                <a:latin typeface="Arial" charset="0"/>
                <a:ea typeface="Arial" charset="0"/>
                <a:cs typeface="Arial" charset="0"/>
              </a:rPr>
              <a:t>&amp;= E\left\{ \left( \tilde{x}^{-} - LC\tilde{x}^{-} - L\eta \right)</a:t>
            </a:r>
          </a:p>
          <a:p>
            <a:r>
              <a:rPr lang="en-US" sz="1200" kern="1200" dirty="0">
                <a:solidFill>
                  <a:schemeClr val="tx1"/>
                </a:solidFill>
                <a:effectLst/>
                <a:latin typeface="Arial" charset="0"/>
                <a:ea typeface="Arial" charset="0"/>
                <a:cs typeface="Arial" charset="0"/>
              </a:rPr>
              <a:t>\left( \tilde{x}^{-} - LC\tilde{x}^{-} - L\eta \right)^{\top} \right\}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E\left\{ \tilde{x}^{-}\tilde{x}^{-\top} -</a:t>
            </a:r>
          </a:p>
          <a:p>
            <a:r>
              <a:rPr lang="en-US" sz="1200" kern="1200" dirty="0">
                <a:solidFill>
                  <a:schemeClr val="tx1"/>
                </a:solidFill>
                <a:effectLst/>
                <a:latin typeface="Arial" charset="0"/>
                <a:ea typeface="Arial" charset="0"/>
                <a:cs typeface="Arial" charset="0"/>
              </a:rPr>
              <a:t>\tilde{x}^{-}\tilde{x}^{-\top} C^{\top} L^{\top} - \tilde{x}^{-} \eta^{\top} L^{\top}</a:t>
            </a:r>
          </a:p>
          <a:p>
            <a:r>
              <a:rPr lang="en-US" sz="1200" kern="1200" dirty="0">
                <a:solidFill>
                  <a:schemeClr val="tx1"/>
                </a:solidFill>
                <a:effectLst/>
                <a:latin typeface="Arial" charset="0"/>
                <a:ea typeface="Arial" charset="0"/>
                <a:cs typeface="Arial" charset="0"/>
              </a:rPr>
              <a:t>\right. \\</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-LC\tilde{x}^{-}\tilde{x}^{-\top} + LC</a:t>
            </a:r>
          </a:p>
          <a:p>
            <a:r>
              <a:rPr lang="en-US" sz="1200" kern="1200" dirty="0">
                <a:solidFill>
                  <a:schemeClr val="tx1"/>
                </a:solidFill>
                <a:effectLst/>
                <a:latin typeface="Arial" charset="0"/>
                <a:ea typeface="Arial" charset="0"/>
                <a:cs typeface="Arial" charset="0"/>
              </a:rPr>
              <a:t>\tilde{x}^{-}\tilde{x}^{-\top} C^{\top} L^{\top} + LC\tilde{x}^{-}\eta^{\top}L^{\top}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\left. -L\eta\tilde{x}^{-\top} + L\eta\tilde{x}^{-\top}C^{\top}L^{\top} +</a:t>
            </a:r>
          </a:p>
          <a:p>
            <a:r>
              <a:rPr lang="en-US" sz="1200" kern="1200" dirty="0">
                <a:solidFill>
                  <a:schemeClr val="tx1"/>
                </a:solidFill>
                <a:effectLst/>
                <a:latin typeface="Arial" charset="0"/>
                <a:ea typeface="Arial" charset="0"/>
                <a:cs typeface="Arial" charset="0"/>
              </a:rPr>
              <a:t>L\eta\eta^{\top}L^{\top} \right\} \\</a:t>
            </a:r>
          </a:p>
          <a:p>
            <a:r>
              <a:rPr lang="en-US" sz="1200" kern="1200" dirty="0">
                <a:solidFill>
                  <a:schemeClr val="tx1"/>
                </a:solidFill>
                <a:effectLst/>
                <a:latin typeface="Arial" charset="0"/>
                <a:ea typeface="Arial" charset="0"/>
                <a:cs typeface="Arial" charset="0"/>
              </a:rPr>
              <a:t>&amp;= P^{-} - P^{-}C^{\top}L^{\top} - LCP^{-} + LCP^{-}C^{\top}L^{\top} + LRL^{\top} \\</a:t>
            </a:r>
          </a:p>
          <a:p>
            <a:r>
              <a:rPr lang="en-US" sz="1200" kern="1200" dirty="0">
                <a:solidFill>
                  <a:schemeClr val="tx1"/>
                </a:solidFill>
                <a:effectLst/>
                <a:latin typeface="Arial" charset="0"/>
                <a:ea typeface="Arial" charset="0"/>
                <a:cs typeface="Arial" charset="0"/>
              </a:rPr>
              <a:t>&amp;= (I - LC)P^{-}(I-LC)^\top + LRL^\top.</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Objective:} Pick $L$ to minimize $\text{tr}(P^+)$.</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88A220D4-8918-2B41-8381-D87E20881A2A}" type="slidenum">
              <a:rPr lang="en-US" smtClean="0"/>
              <a:pPr/>
              <a:t>22</a:t>
            </a:fld>
            <a:endParaRPr lang="en-US"/>
          </a:p>
        </p:txBody>
      </p:sp>
    </p:spTree>
    <p:extLst>
      <p:ext uri="{BB962C8B-B14F-4D97-AF65-F5344CB8AC3E}">
        <p14:creationId xmlns:p14="http://schemas.microsoft.com/office/powerpoint/2010/main" val="89237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{\bf At Measurements (correction):}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Using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\frac{\partial}{\partial A} \text{tr}(BAD) = B^{\top} D^{\top}</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\frac{\partial}{\partial A} \text{tr}(ABA^{\top}) = 2AB, \text{~if~} B=B^{\top}</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 necessary condition is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\frac{\partial}{\partial L} \text{tr}(P^{+}) &amp;= -P^{-}C^{\top} - P^{-}C^{\top}</a:t>
            </a:r>
          </a:p>
          <a:p>
            <a:r>
              <a:rPr lang="en-US" sz="1200" kern="1200" dirty="0">
                <a:solidFill>
                  <a:schemeClr val="tx1"/>
                </a:solidFill>
                <a:effectLst/>
                <a:latin typeface="Arial" charset="0"/>
                <a:ea typeface="Arial" charset="0"/>
                <a:cs typeface="Arial" charset="0"/>
              </a:rPr>
              <a:t>+ 2LCP^{-}C^{\top} + 2LR = 0 \\</a:t>
            </a:r>
          </a:p>
          <a:p>
            <a:r>
              <a:rPr lang="en-US" sz="1200" kern="1200" dirty="0">
                <a:solidFill>
                  <a:schemeClr val="tx1"/>
                </a:solidFill>
                <a:effectLst/>
                <a:latin typeface="Arial" charset="0"/>
                <a:ea typeface="Arial" charset="0"/>
                <a:cs typeface="Arial" charset="0"/>
              </a:rPr>
              <a:t>\implies &amp; 2L^\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(R+CP^{-}C^{\top})=2P^{-}C^{\top} \\</a:t>
            </a:r>
          </a:p>
          <a:p>
            <a:r>
              <a:rPr lang="en-US" sz="1200" kern="1200" dirty="0">
                <a:solidFill>
                  <a:schemeClr val="tx1"/>
                </a:solidFill>
                <a:effectLst/>
                <a:latin typeface="Arial" charset="0"/>
                <a:ea typeface="Arial" charset="0"/>
                <a:cs typeface="Arial" charset="0"/>
              </a:rPr>
              <a:t>\implies &amp; 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 P^{-}C^{\top}(R+CP^{-}C^{\top})^{-1}.</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Substituting into prior equation for $P^+$ gives (after algebra)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 = (I - 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C) P^{-} (I-L^\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C)^\top + 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 R L^{\</a:t>
            </a:r>
            <a:r>
              <a:rPr lang="en-US" sz="1200" kern="1200" dirty="0" err="1">
                <a:solidFill>
                  <a:schemeClr val="tx1"/>
                </a:solidFill>
                <a:effectLst/>
                <a:latin typeface="Arial" charset="0"/>
                <a:ea typeface="Arial" charset="0"/>
                <a:cs typeface="Arial" charset="0"/>
              </a:rPr>
              <a:t>ast</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23</a:t>
            </a:fld>
            <a:endParaRPr lang="en-US"/>
          </a:p>
        </p:txBody>
      </p:sp>
    </p:spTree>
    <p:extLst>
      <p:ext uri="{BB962C8B-B14F-4D97-AF65-F5344CB8AC3E}">
        <p14:creationId xmlns:p14="http://schemas.microsoft.com/office/powerpoint/2010/main" val="777832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\underline{Between Measurements (prediction):}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\dot{\hat{x}} &amp;= A\hat{x} + Bu \\</a:t>
            </a:r>
          </a:p>
          <a:p>
            <a:r>
              <a:rPr lang="en-US" sz="1200" kern="1200" dirty="0">
                <a:solidFill>
                  <a:schemeClr val="tx1"/>
                </a:solidFill>
                <a:effectLst/>
                <a:latin typeface="Arial" charset="0"/>
                <a:ea typeface="Arial" charset="0"/>
                <a:cs typeface="Arial" charset="0"/>
              </a:rPr>
              <a:t>  \dot{P} &amp;= AP + PA^{\top} + Q,</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the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th</a:t>
            </a:r>
            <a:r>
              <a:rPr lang="en-US" sz="1200" kern="1200" dirty="0">
                <a:solidFill>
                  <a:schemeClr val="tx1"/>
                </a:solidFill>
                <a:effectLst/>
                <a:latin typeface="Arial" charset="0"/>
                <a:ea typeface="Arial" charset="0"/>
                <a:cs typeface="Arial" charset="0"/>
              </a:rPr>
              <a:t>}$ Measurement (correction):}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&amp;= P^{-}</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^{\top})^{-1} \\</a:t>
            </a:r>
          </a:p>
          <a:p>
            <a:r>
              <a:rPr lang="en-US" sz="1200" kern="1200" dirty="0">
                <a:solidFill>
                  <a:schemeClr val="tx1"/>
                </a:solidFill>
                <a:effectLst/>
                <a:latin typeface="Arial" charset="0"/>
                <a:ea typeface="Arial" charset="0"/>
                <a:cs typeface="Arial" charset="0"/>
              </a:rPr>
              <a:t>  \hat{x}^+ &amp;=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\hat{x}^-), \\</a:t>
            </a:r>
          </a:p>
          <a:p>
            <a:r>
              <a:rPr lang="en-US" sz="1200" kern="1200" dirty="0">
                <a:solidFill>
                  <a:schemeClr val="tx1"/>
                </a:solidFill>
                <a:effectLst/>
                <a:latin typeface="Arial" charset="0"/>
                <a:ea typeface="Arial" charset="0"/>
                <a:cs typeface="Arial" charset="0"/>
              </a:rPr>
              <a:t>  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is called the Kalman gain for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24</a:t>
            </a:fld>
            <a:endParaRPr lang="en-US"/>
          </a:p>
        </p:txBody>
      </p:sp>
    </p:spTree>
    <p:extLst>
      <p:ext uri="{BB962C8B-B14F-4D97-AF65-F5344CB8AC3E}">
        <p14:creationId xmlns:p14="http://schemas.microsoft.com/office/powerpoint/2010/main" val="71832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Between measurements, the covariance evolves according to the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 = AP + PA^\top + Q.</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To implement, could use Euler approximation: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P_{k+1} =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 T_s \left(</a:t>
            </a:r>
            <a:r>
              <a:rPr lang="en-US" sz="1200" kern="1200" dirty="0" err="1">
                <a:solidFill>
                  <a:schemeClr val="tx1"/>
                </a:solidFill>
                <a:effectLst/>
                <a:latin typeface="Arial" charset="0"/>
                <a:ea typeface="Arial" charset="0"/>
                <a:cs typeface="Arial" charset="0"/>
              </a:rPr>
              <a:t>AP_k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P_kA</a:t>
            </a:r>
            <a:r>
              <a:rPr lang="en-US" sz="1200" kern="1200" dirty="0">
                <a:solidFill>
                  <a:schemeClr val="tx1"/>
                </a:solidFill>
                <a:effectLst/>
                <a:latin typeface="Arial" charset="0"/>
                <a:ea typeface="Arial" charset="0"/>
                <a:cs typeface="Arial" charset="0"/>
              </a:rPr>
              <a:t>^\top + Q\right).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Disadvantage:  Due to numerical error, $P$ may not remain positive definite (i.e., won't represent a covariance matrix).</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88A220D4-8918-2B41-8381-D87E20881A2A}" type="slidenum">
              <a:rPr lang="en-US" smtClean="0"/>
              <a:pPr/>
              <a:t>25</a:t>
            </a:fld>
            <a:endParaRPr lang="en-US"/>
          </a:p>
        </p:txBody>
      </p:sp>
    </p:spTree>
    <p:extLst>
      <p:ext uri="{BB962C8B-B14F-4D97-AF65-F5344CB8AC3E}">
        <p14:creationId xmlns:p14="http://schemas.microsoft.com/office/powerpoint/2010/main" val="155933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55878F-B8D8-D945-B020-3507A17DE682}" type="slidenum">
              <a:rPr lang="en-US" smtClean="0"/>
              <a:pPr/>
              <a:t>2</a:t>
            </a:fld>
            <a:endParaRPr lang="en-US"/>
          </a:p>
        </p:txBody>
      </p:sp>
    </p:spTree>
    <p:extLst>
      <p:ext uri="{BB962C8B-B14F-4D97-AF65-F5344CB8AC3E}">
        <p14:creationId xmlns:p14="http://schemas.microsoft.com/office/powerpoint/2010/main" val="50603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Recall that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\tilde{x}(t) = e^{A(t-t_0)}\tilde{x}(t_0) + \int_{t_0}^t e^{A(t-\tau)} \xi(\tau) d\tau.</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 $t=</a:t>
            </a:r>
            <a:r>
              <a:rPr lang="en-US" sz="1200" kern="1200" dirty="0" err="1">
                <a:solidFill>
                  <a:schemeClr val="tx1"/>
                </a:solidFill>
                <a:effectLst/>
                <a:latin typeface="Arial" charset="0"/>
                <a:ea typeface="Arial" charset="0"/>
                <a:cs typeface="Arial" charset="0"/>
              </a:rPr>
              <a:t>kT_s</a:t>
            </a:r>
            <a:r>
              <a:rPr lang="en-US" sz="1200" kern="1200" dirty="0">
                <a:solidFill>
                  <a:schemeClr val="tx1"/>
                </a:solidFill>
                <a:effectLst/>
                <a:latin typeface="Arial" charset="0"/>
                <a:ea typeface="Arial" charset="0"/>
                <a:cs typeface="Arial" charset="0"/>
              </a:rPr>
              <a:t>$ and assuming that $\xi(\tau)$ is constant over each time interval, 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\tilde{x}_{k+1} = e^{AT_s} \tilde{x}_k + (\int_{0}^{T_s} e^{A\tau} d\tau)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Using the approximation</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&amp;= e^{AT_s}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I + AT_s + A^2 \frac{T_s^2}{2} \\ </a:t>
            </a:r>
          </a:p>
          <a:p>
            <a:r>
              <a:rPr lang="en-US" sz="1200" kern="1200" dirty="0" err="1">
                <a:solidFill>
                  <a:schemeClr val="tx1"/>
                </a:solidFill>
                <a:effectLst/>
                <a:latin typeface="Arial" charset="0"/>
                <a:ea typeface="Arial" charset="0"/>
                <a:cs typeface="Arial" charset="0"/>
              </a:rPr>
              <a:t>B_d</a:t>
            </a:r>
            <a:r>
              <a:rPr lang="en-US" sz="1200" kern="1200" dirty="0">
                <a:solidFill>
                  <a:schemeClr val="tx1"/>
                </a:solidFill>
                <a:effectLst/>
                <a:latin typeface="Arial" charset="0"/>
                <a:ea typeface="Arial" charset="0"/>
                <a:cs typeface="Arial" charset="0"/>
              </a:rPr>
              <a:t> &amp;= (\int_{0}^{T_s} e^{A\tau} 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\int_0^{T_s} I d\tau = T_s I,</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\tilde{x}_{k+1} =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26</a:t>
            </a:fld>
            <a:endParaRPr lang="en-US"/>
          </a:p>
        </p:txBody>
      </p:sp>
    </p:spTree>
    <p:extLst>
      <p:ext uri="{BB962C8B-B14F-4D97-AF65-F5344CB8AC3E}">
        <p14:creationId xmlns:p14="http://schemas.microsoft.com/office/powerpoint/2010/main" val="453678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Therefore, the covariance update becomes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P_{k+1} &amp;= E\{\tilde{x}_{k+1}\tilde{x}_{k+1}^\top\} \\</a:t>
            </a:r>
          </a:p>
          <a:p>
            <a:r>
              <a:rPr lang="en-US" sz="1200" kern="1200" dirty="0">
                <a:solidFill>
                  <a:schemeClr val="tx1"/>
                </a:solidFill>
                <a:effectLst/>
                <a:latin typeface="Arial" charset="0"/>
                <a:ea typeface="Arial" charset="0"/>
                <a:cs typeface="Arial" charset="0"/>
              </a:rPr>
              <a:t>&amp;= E\{(</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&amp;= E\{</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\tilde{x}_k + T_s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T_s^2\</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E\{\tilde{x}_k \tilde{x}_k^\top\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 E\{P\</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\tilde{x}_k^\top\}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 T_s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E\{\tilde{x}_k\</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T_s^2 E\{\</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xi_k</a:t>
            </a:r>
            <a:r>
              <a:rPr lang="en-US" sz="1200" kern="1200" dirty="0">
                <a:solidFill>
                  <a:schemeClr val="tx1"/>
                </a:solidFill>
                <a:effectLst/>
                <a:latin typeface="Arial" charset="0"/>
                <a:ea typeface="Arial" charset="0"/>
                <a:cs typeface="Arial" charset="0"/>
              </a:rPr>
              <a:t>^\top\} \\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T_s^2 Q.</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Note that the last line ensures that the error covariance remains positive definite since the sum of positive definite matrices is positive definite.</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27</a:t>
            </a:fld>
            <a:endParaRPr lang="en-US"/>
          </a:p>
        </p:txBody>
      </p:sp>
    </p:spTree>
    <p:extLst>
      <p:ext uri="{BB962C8B-B14F-4D97-AF65-F5344CB8AC3E}">
        <p14:creationId xmlns:p14="http://schemas.microsoft.com/office/powerpoint/2010/main" val="1599131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\underline{Between Measurements (prediction):}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\dot{\hat{x}} &amp;= A\hat{x} + Bu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&amp;= I + AT_s + A^2 \frac{T_s^2}{2} \\ </a:t>
            </a:r>
          </a:p>
          <a:p>
            <a:r>
              <a:rPr lang="en-US" sz="1200" kern="1200" dirty="0">
                <a:solidFill>
                  <a:schemeClr val="tx1"/>
                </a:solidFill>
                <a:effectLst/>
                <a:latin typeface="Arial" charset="0"/>
                <a:ea typeface="Arial" charset="0"/>
                <a:cs typeface="Arial" charset="0"/>
              </a:rPr>
              <a:t>  P_{k+1} &amp;=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T_s^2 Q.</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the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th</a:t>
            </a:r>
            <a:r>
              <a:rPr lang="en-US" sz="1200" kern="1200" dirty="0">
                <a:solidFill>
                  <a:schemeClr val="tx1"/>
                </a:solidFill>
                <a:effectLst/>
                <a:latin typeface="Arial" charset="0"/>
                <a:ea typeface="Arial" charset="0"/>
                <a:cs typeface="Arial" charset="0"/>
              </a:rPr>
              <a:t>}$ Measurement (correction):}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&amp;= P^{-}</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^{\top})^{-1} \\</a:t>
            </a:r>
          </a:p>
          <a:p>
            <a:r>
              <a:rPr lang="en-US" sz="1200" kern="1200" dirty="0">
                <a:solidFill>
                  <a:schemeClr val="tx1"/>
                </a:solidFill>
                <a:effectLst/>
                <a:latin typeface="Arial" charset="0"/>
                <a:ea typeface="Arial" charset="0"/>
                <a:cs typeface="Arial" charset="0"/>
              </a:rPr>
              <a:t>  \hat{x}^+ &amp;=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\hat{x}^-), \\</a:t>
            </a:r>
          </a:p>
          <a:p>
            <a:r>
              <a:rPr lang="en-US" sz="1200" kern="1200" dirty="0">
                <a:solidFill>
                  <a:schemeClr val="tx1"/>
                </a:solidFill>
                <a:effectLst/>
                <a:latin typeface="Arial" charset="0"/>
                <a:ea typeface="Arial" charset="0"/>
                <a:cs typeface="Arial" charset="0"/>
              </a:rPr>
              <a:t>  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is called the Kalman gain for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28</a:t>
            </a:fld>
            <a:endParaRPr lang="en-US"/>
          </a:p>
        </p:txBody>
      </p:sp>
    </p:spTree>
    <p:extLst>
      <p:ext uri="{BB962C8B-B14F-4D97-AF65-F5344CB8AC3E}">
        <p14:creationId xmlns:p14="http://schemas.microsoft.com/office/powerpoint/2010/main" val="2367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Basic idea of Extended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Filter:</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  \item Propagate multivariate Gaussian distribution that captures probability distribution associated with belief about state</a:t>
            </a:r>
          </a:p>
          <a:p>
            <a:r>
              <a:rPr lang="en-US" sz="1200" kern="1200" dirty="0">
                <a:solidFill>
                  <a:schemeClr val="tx1"/>
                </a:solidFill>
                <a:effectLst/>
                <a:latin typeface="Arial" charset="0"/>
                <a:ea typeface="Arial" charset="0"/>
                <a:cs typeface="Arial" charset="0"/>
              </a:rPr>
              <a:t>  \item Mean of distribution is $\hat{x}$ --- estimated state</a:t>
            </a:r>
          </a:p>
          <a:p>
            <a:r>
              <a:rPr lang="en-US" sz="1200" kern="1200" dirty="0">
                <a:solidFill>
                  <a:schemeClr val="tx1"/>
                </a:solidFill>
                <a:effectLst/>
                <a:latin typeface="Arial" charset="0"/>
                <a:ea typeface="Arial" charset="0"/>
                <a:cs typeface="Arial" charset="0"/>
              </a:rPr>
              <a:t>  \item Covariance quantifies associated estimation error</a:t>
            </a:r>
          </a:p>
          <a:p>
            <a:r>
              <a:rPr lang="en-US" sz="1200" kern="1200" dirty="0">
                <a:solidFill>
                  <a:schemeClr val="tx1"/>
                </a:solidFill>
                <a:effectLst/>
                <a:latin typeface="Arial" charset="0"/>
                <a:ea typeface="Arial" charset="0"/>
                <a:cs typeface="Arial" charset="0"/>
              </a:rPr>
              <a:t>  \item </a:t>
            </a:r>
            <a:r>
              <a:rPr lang="en-US" sz="1200" kern="1200" dirty="0" err="1">
                <a:solidFill>
                  <a:schemeClr val="tx1"/>
                </a:solidFill>
                <a:effectLst/>
                <a:latin typeface="Arial" charset="0"/>
                <a:ea typeface="Arial" charset="0"/>
                <a:cs typeface="Arial" charset="0"/>
              </a:rPr>
              <a:t>Kalman</a:t>
            </a:r>
            <a:r>
              <a:rPr lang="en-US" sz="1200" kern="1200" dirty="0">
                <a:solidFill>
                  <a:schemeClr val="tx1"/>
                </a:solidFill>
                <a:effectLst/>
                <a:latin typeface="Arial" charset="0"/>
                <a:ea typeface="Arial" charset="0"/>
                <a:cs typeface="Arial" charset="0"/>
              </a:rPr>
              <a:t> gain minimizes covariance of estimation error given uncertainty in model and measurements</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{0.25in} \</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System model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f(</a:t>
            </a:r>
            <a:r>
              <a:rPr lang="en-US" sz="1200" kern="1200" dirty="0" err="1">
                <a:solidFill>
                  <a:schemeClr val="tx1"/>
                </a:solidFill>
                <a:effectLst/>
                <a:latin typeface="Arial" charset="0"/>
                <a:ea typeface="Arial" charset="0"/>
                <a:cs typeface="Arial" charset="0"/>
              </a:rPr>
              <a:t>x,u</a:t>
            </a:r>
            <a:r>
              <a:rPr lang="en-US" sz="1200" kern="1200" dirty="0">
                <a:solidFill>
                  <a:schemeClr val="tx1"/>
                </a:solidFill>
                <a:effectLst/>
                <a:latin typeface="Arial" charset="0"/>
                <a:ea typeface="Arial" charset="0"/>
                <a:cs typeface="Arial" charset="0"/>
              </a:rPr>
              <a:t>) + \xi \\</a:t>
            </a:r>
          </a:p>
          <a:p>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[n] &amp;= </a:t>
            </a:r>
            <a:r>
              <a:rPr lang="en-US" sz="1200" kern="1200" dirty="0" err="1">
                <a:solidFill>
                  <a:schemeClr val="tx1"/>
                </a:solidFill>
                <a:effectLst/>
                <a:latin typeface="Arial" charset="0"/>
                <a:ea typeface="Arial" charset="0"/>
                <a:cs typeface="Arial" charset="0"/>
              </a:rPr>
              <a:t>h_i</a:t>
            </a:r>
            <a:r>
              <a:rPr lang="en-US" sz="1200" kern="1200" dirty="0">
                <a:solidFill>
                  <a:schemeClr val="tx1"/>
                </a:solidFill>
                <a:effectLst/>
                <a:latin typeface="Arial" charset="0"/>
                <a:ea typeface="Arial" charset="0"/>
                <a:cs typeface="Arial" charset="0"/>
              </a:rPr>
              <a:t>(x[n],u[n]) + \</a:t>
            </a:r>
            <a:r>
              <a:rPr lang="en-US" sz="1200" kern="1200" dirty="0" err="1">
                <a:solidFill>
                  <a:schemeClr val="tx1"/>
                </a:solidFill>
                <a:effectLst/>
                <a:latin typeface="Arial" charset="0"/>
                <a:ea typeface="Arial" charset="0"/>
                <a:cs typeface="Arial" charset="0"/>
              </a:rPr>
              <a:t>eta_i</a:t>
            </a:r>
            <a:r>
              <a:rPr lang="en-US" sz="1200" kern="1200" dirty="0">
                <a:solidFill>
                  <a:schemeClr val="tx1"/>
                </a:solidFill>
                <a:effectLst/>
                <a:latin typeface="Arial" charset="0"/>
                <a:ea typeface="Arial" charset="0"/>
                <a:cs typeface="Arial" charset="0"/>
              </a:rPr>
              <a:t>[n],</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\xi &amp;\sim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{N}(0,Q)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eta_i</a:t>
            </a:r>
            <a:r>
              <a:rPr lang="en-US" sz="1200" kern="1200" dirty="0">
                <a:solidFill>
                  <a:schemeClr val="tx1"/>
                </a:solidFill>
                <a:effectLst/>
                <a:latin typeface="Arial" charset="0"/>
                <a:ea typeface="Arial" charset="0"/>
                <a:cs typeface="Arial" charset="0"/>
              </a:rPr>
              <a:t> &amp;\sim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{N}(0,R_i)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88A220D4-8918-2B41-8381-D87E20881A2A}" type="slidenum">
              <a:rPr lang="en-US" smtClean="0"/>
              <a:pPr/>
              <a:t>29</a:t>
            </a:fld>
            <a:endParaRPr lang="en-US"/>
          </a:p>
        </p:txBody>
      </p:sp>
    </p:spTree>
    <p:extLst>
      <p:ext uri="{BB962C8B-B14F-4D97-AF65-F5344CB8AC3E}">
        <p14:creationId xmlns:p14="http://schemas.microsoft.com/office/powerpoint/2010/main" val="312338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\underline{Between Measurements (prediction):}</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\dot{\hat{x}} &amp;= f(\hat{x}, u) \\</a:t>
            </a:r>
          </a:p>
          <a:p>
            <a:r>
              <a:rPr lang="en-US" sz="1200" kern="1200" dirty="0">
                <a:solidFill>
                  <a:schemeClr val="tx1"/>
                </a:solidFill>
                <a:latin typeface="Arial" charset="0"/>
                <a:ea typeface="Arial" charset="0"/>
                <a:cs typeface="Arial" charset="0"/>
              </a:rPr>
              <a:t>    A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f}{\partial x}(\hat{x},u) \\</a:t>
            </a:r>
          </a:p>
          <a:p>
            <a:r>
              <a:rPr lang="en-US" sz="1200" kern="1200" dirty="0">
                <a:solidFill>
                  <a:schemeClr val="tx1"/>
                </a:solidFill>
                <a:latin typeface="Arial" charset="0"/>
                <a:ea typeface="Arial" charset="0"/>
                <a:cs typeface="Arial" charset="0"/>
              </a:rPr>
              <a:t>	\dot{P} &amp;= AP + PA^{\top} + Q,</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\underline{At the</a:t>
            </a:r>
            <a:r>
              <a:rPr lang="en-US" sz="1200" kern="1200" baseline="0" dirty="0">
                <a:solidFill>
                  <a:schemeClr val="tx1"/>
                </a:solidFill>
                <a:latin typeface="Arial" charset="0"/>
                <a:ea typeface="Arial" charset="0"/>
                <a:cs typeface="Arial" charset="0"/>
              </a:rPr>
              <a:t> $</a:t>
            </a:r>
            <a:r>
              <a:rPr lang="en-US" sz="1200" kern="1200" baseline="0" dirty="0" err="1">
                <a:solidFill>
                  <a:schemeClr val="tx1"/>
                </a:solidFill>
                <a:latin typeface="Arial" charset="0"/>
                <a:ea typeface="Arial" charset="0"/>
                <a:cs typeface="Arial" charset="0"/>
              </a:rPr>
              <a:t>i</a:t>
            </a:r>
            <a:r>
              <a:rPr lang="en-US" sz="1200" kern="1200" baseline="0" dirty="0">
                <a:solidFill>
                  <a:schemeClr val="tx1"/>
                </a:solidFill>
                <a:latin typeface="Arial" charset="0"/>
                <a:ea typeface="Arial" charset="0"/>
                <a:cs typeface="Arial" charset="0"/>
              </a:rPr>
              <a:t>^{</a:t>
            </a:r>
            <a:r>
              <a:rPr lang="en-US" sz="1200" kern="1200" baseline="0" dirty="0" err="1">
                <a:solidFill>
                  <a:schemeClr val="tx1"/>
                </a:solidFill>
                <a:latin typeface="Arial" charset="0"/>
                <a:ea typeface="Arial" charset="0"/>
                <a:cs typeface="Arial" charset="0"/>
              </a:rPr>
              <a:t>th</a:t>
            </a:r>
            <a:r>
              <a:rPr lang="en-US" sz="1200" kern="1200" baseline="0" dirty="0">
                <a:solidFill>
                  <a:schemeClr val="tx1"/>
                </a:solidFill>
                <a:latin typeface="Arial" charset="0"/>
                <a:ea typeface="Arial" charset="0"/>
                <a:cs typeface="Arial" charset="0"/>
              </a:rPr>
              <a:t>}$</a:t>
            </a:r>
            <a:r>
              <a:rPr lang="en-US" sz="1200" kern="1200" dirty="0">
                <a:solidFill>
                  <a:schemeClr val="tx1"/>
                </a:solidFill>
                <a:latin typeface="Arial" charset="0"/>
                <a:ea typeface="Arial" charset="0"/>
                <a:cs typeface="Arial" charset="0"/>
              </a:rPr>
              <a:t> Measurements (correction):}</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a:t>
            </a:r>
            <a:r>
              <a:rPr lang="en-US" sz="1200" kern="1200" dirty="0" err="1">
                <a:solidFill>
                  <a:schemeClr val="tx1"/>
                </a:solidFill>
                <a:latin typeface="Arial" charset="0"/>
                <a:ea typeface="Arial" charset="0"/>
                <a:cs typeface="Arial" charset="0"/>
              </a:rPr>
              <a:t>h_i</a:t>
            </a:r>
            <a:r>
              <a:rPr lang="en-US" sz="1200" kern="1200" dirty="0">
                <a:solidFill>
                  <a:schemeClr val="tx1"/>
                </a:solidFill>
                <a:latin typeface="Arial" charset="0"/>
                <a:ea typeface="Arial" charset="0"/>
                <a:cs typeface="Arial" charset="0"/>
              </a:rPr>
              <a:t>}{\partial x}(\hat{x}^-)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 &amp;= P^{-}</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^{\top}(</a:t>
            </a:r>
            <a:r>
              <a:rPr lang="en-US" sz="1200" kern="1200" dirty="0" err="1">
                <a:solidFill>
                  <a:schemeClr val="tx1"/>
                </a:solidFill>
                <a:latin typeface="Arial" charset="0"/>
                <a:ea typeface="Arial" charset="0"/>
                <a:cs typeface="Arial" charset="0"/>
              </a:rPr>
              <a:t>R_i+C_iP</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C_i</a:t>
            </a:r>
            <a:r>
              <a:rPr lang="en-US" sz="1200" kern="1200" dirty="0">
                <a:solidFill>
                  <a:schemeClr val="tx1"/>
                </a:solidFill>
                <a:latin typeface="Arial" charset="0"/>
                <a:ea typeface="Arial" charset="0"/>
                <a:cs typeface="Arial" charset="0"/>
              </a:rPr>
              <a:t>^{\top})^{-1} \\</a:t>
            </a:r>
          </a:p>
          <a:p>
            <a:r>
              <a:rPr lang="en-US" sz="1200" kern="1200" dirty="0">
                <a:solidFill>
                  <a:schemeClr val="tx1"/>
                </a:solidFill>
                <a:latin typeface="Arial" charset="0"/>
                <a:ea typeface="Arial" charset="0"/>
                <a:cs typeface="Arial" charset="0"/>
              </a:rPr>
              <a:t>	\hat{x}^+ &amp;= \hat{x}^- +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y_i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t_n</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h_i</a:t>
            </a:r>
            <a:r>
              <a:rPr lang="en-US" sz="1200" kern="1200" dirty="0">
                <a:solidFill>
                  <a:schemeClr val="tx1"/>
                </a:solidFill>
                <a:latin typeface="Arial" charset="0"/>
                <a:ea typeface="Arial" charset="0"/>
                <a:cs typeface="Arial" charset="0"/>
              </a:rPr>
              <a:t>(\hat{x}^-)),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P^{+} &amp;=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a:t>
            </a:r>
            <a:r>
              <a:rPr lang="en-US" sz="1200" kern="1200" dirty="0" err="1">
                <a:solidFill>
                  <a:schemeClr val="tx1"/>
                </a:solidFill>
                <a:latin typeface="Arial" charset="0"/>
                <a:ea typeface="Arial" charset="0"/>
                <a:cs typeface="Arial" charset="0"/>
              </a:rPr>
              <a:t>L_i</a:t>
            </a:r>
            <a:r>
              <a:rPr lang="en-US" sz="1200" kern="1200" dirty="0">
                <a:solidFill>
                  <a:schemeClr val="tx1"/>
                </a:solidFill>
                <a:latin typeface="Arial" charset="0"/>
                <a:ea typeface="Arial" charset="0"/>
                <a:cs typeface="Arial" charset="0"/>
              </a:rPr>
              <a:t>$ is called the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gain for sensor $</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30</a:t>
            </a:fld>
            <a:endParaRPr lang="en-US"/>
          </a:p>
        </p:txBody>
      </p:sp>
    </p:spTree>
    <p:extLst>
      <p:ext uri="{BB962C8B-B14F-4D97-AF65-F5344CB8AC3E}">
        <p14:creationId xmlns:p14="http://schemas.microsoft.com/office/powerpoint/2010/main" val="2465813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\begin{algorithm}</a:t>
            </a:r>
          </a:p>
          <a:p>
            <a:r>
              <a:rPr lang="en-US" sz="1200" kern="1200" dirty="0">
                <a:solidFill>
                  <a:schemeClr val="tx1"/>
                </a:solidFill>
                <a:effectLst/>
                <a:latin typeface="Arial" charset="0"/>
                <a:ea typeface="Arial" charset="0"/>
                <a:cs typeface="Arial" charset="0"/>
              </a:rPr>
              <a:t>\caption{Continuous-Discrete Extended Kalman Filter}</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alg:est-kalman-continuous-discrete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\begin{algorithmic}[1]</a:t>
            </a:r>
          </a:p>
          <a:p>
            <a:r>
              <a:rPr lang="en-US" sz="1200" kern="1200" dirty="0">
                <a:solidFill>
                  <a:schemeClr val="tx1"/>
                </a:solidFill>
                <a:effectLst/>
                <a:latin typeface="Arial" charset="0"/>
                <a:ea typeface="Arial" charset="0"/>
                <a:cs typeface="Arial" charset="0"/>
              </a:rPr>
              <a:t>    \STATE Initialize:  $\hat{x} = 0$.</a:t>
            </a:r>
          </a:p>
          <a:p>
            <a:r>
              <a:rPr lang="en-US" sz="1200" kern="1200" dirty="0">
                <a:solidFill>
                  <a:schemeClr val="tx1"/>
                </a:solidFill>
                <a:effectLst/>
                <a:latin typeface="Arial" charset="0"/>
                <a:ea typeface="Arial" charset="0"/>
                <a:cs typeface="Arial" charset="0"/>
              </a:rPr>
              <a:t>    \STATE Pick an output sample rate $T_{out}$ which is much less than</a:t>
            </a:r>
          </a:p>
          <a:p>
            <a:r>
              <a:rPr lang="en-US" sz="1200" kern="1200" dirty="0">
                <a:solidFill>
                  <a:schemeClr val="tx1"/>
                </a:solidFill>
                <a:effectLst/>
                <a:latin typeface="Arial" charset="0"/>
                <a:ea typeface="Arial" charset="0"/>
                <a:cs typeface="Arial" charset="0"/>
              </a:rPr>
              <a:t>    the sample rates of the sensors.</a:t>
            </a:r>
          </a:p>
          <a:p>
            <a:r>
              <a:rPr lang="en-US" sz="1200" kern="1200" dirty="0">
                <a:solidFill>
                  <a:schemeClr val="tx1"/>
                </a:solidFill>
                <a:effectLst/>
                <a:latin typeface="Arial" charset="0"/>
                <a:ea typeface="Arial" charset="0"/>
                <a:cs typeface="Arial" charset="0"/>
              </a:rPr>
              <a:t>    \STATE At each sample time $T_{out}$:</a:t>
            </a:r>
          </a:p>
          <a:p>
            <a:r>
              <a:rPr lang="en-US" sz="1200" kern="1200" dirty="0">
                <a:solidFill>
                  <a:schemeClr val="tx1"/>
                </a:solidFill>
                <a:effectLst/>
                <a:latin typeface="Arial" charset="0"/>
                <a:ea typeface="Arial" charset="0"/>
                <a:cs typeface="Arial" charset="0"/>
              </a:rPr>
              <a:t>    \FOR[Prediction]{$</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=1$ to $N$}</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T_{out}/N$</a:t>
            </a:r>
          </a:p>
          <a:p>
            <a:r>
              <a:rPr lang="en-US" sz="1200" kern="1200" dirty="0">
                <a:solidFill>
                  <a:schemeClr val="tx1"/>
                </a:solidFill>
                <a:effectLst/>
                <a:latin typeface="Arial" charset="0"/>
                <a:ea typeface="Arial" charset="0"/>
                <a:cs typeface="Arial" charset="0"/>
              </a:rPr>
              <a:t>        \STATE $\hat{x}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\hat{x} +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f(\hat{x},u)$</a:t>
            </a:r>
          </a:p>
          <a:p>
            <a:r>
              <a:rPr lang="en-US" sz="1200" kern="1200" dirty="0">
                <a:solidFill>
                  <a:schemeClr val="tx1"/>
                </a:solidFill>
                <a:effectLst/>
                <a:latin typeface="Arial" charset="0"/>
                <a:ea typeface="Arial" charset="0"/>
                <a:cs typeface="Arial" charset="0"/>
              </a:rPr>
              <a:t>        \STATE $A = \frac{\partial f}{\partial x}(\hat{x},u)$</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 I + A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A^2 T_p^2$</a:t>
            </a:r>
          </a:p>
          <a:p>
            <a:r>
              <a:rPr lang="en-US" sz="1200" kern="1200" dirty="0">
                <a:solidFill>
                  <a:schemeClr val="tx1"/>
                </a:solidFill>
                <a:effectLst/>
                <a:latin typeface="Arial" charset="0"/>
                <a:ea typeface="Arial" charset="0"/>
                <a:cs typeface="Arial" charset="0"/>
              </a:rPr>
              <a:t>        \STATE $P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 P </a:t>
            </a:r>
            <a:r>
              <a:rPr lang="en-US" sz="1200" kern="1200" dirty="0" err="1">
                <a:solidFill>
                  <a:schemeClr val="tx1"/>
                </a:solidFill>
                <a:effectLst/>
                <a:latin typeface="Arial" charset="0"/>
                <a:ea typeface="Arial" charset="0"/>
                <a:cs typeface="Arial" charset="0"/>
              </a:rPr>
              <a:t>A_d</a:t>
            </a:r>
            <a:r>
              <a:rPr lang="en-US" sz="1200" kern="1200" dirty="0">
                <a:solidFill>
                  <a:schemeClr val="tx1"/>
                </a:solidFill>
                <a:effectLst/>
                <a:latin typeface="Arial" charset="0"/>
                <a:ea typeface="Arial" charset="0"/>
                <a:cs typeface="Arial" charset="0"/>
              </a:rPr>
              <a:t>^\top + T_p^2 Q$</a:t>
            </a:r>
          </a:p>
          <a:p>
            <a:r>
              <a:rPr lang="en-US" sz="1200" kern="1200" dirty="0">
                <a:solidFill>
                  <a:schemeClr val="tx1"/>
                </a:solidFill>
                <a:effectLst/>
                <a:latin typeface="Arial" charset="0"/>
                <a:ea typeface="Arial" charset="0"/>
                <a:cs typeface="Arial" charset="0"/>
              </a:rPr>
              <a:t>    \ENDFOR</a:t>
            </a:r>
          </a:p>
          <a:p>
            <a:r>
              <a:rPr lang="en-US" sz="1200" kern="1200" dirty="0">
                <a:solidFill>
                  <a:schemeClr val="tx1"/>
                </a:solidFill>
                <a:effectLst/>
                <a:latin typeface="Arial" charset="0"/>
                <a:ea typeface="Arial" charset="0"/>
                <a:cs typeface="Arial" charset="0"/>
              </a:rPr>
              <a:t>    \IF[Correction]{Measurement has been received from</a:t>
            </a:r>
          </a:p>
          <a:p>
            <a:r>
              <a:rPr lang="en-US" sz="1200" kern="1200" dirty="0">
                <a:solidFill>
                  <a:schemeClr val="tx1"/>
                </a:solidFill>
                <a:effectLst/>
                <a:latin typeface="Arial" charset="0"/>
                <a:ea typeface="Arial" charset="0"/>
                <a:cs typeface="Arial" charset="0"/>
              </a:rPr>
              <a:t>    sensor $</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 \frac{\partial </a:t>
            </a:r>
            <a:r>
              <a:rPr lang="en-US" sz="1200" kern="1200" dirty="0" err="1">
                <a:solidFill>
                  <a:schemeClr val="tx1"/>
                </a:solidFill>
                <a:effectLst/>
                <a:latin typeface="Arial" charset="0"/>
                <a:ea typeface="Arial" charset="0"/>
                <a:cs typeface="Arial" charset="0"/>
              </a:rPr>
              <a:t>h_i</a:t>
            </a:r>
            <a:r>
              <a:rPr lang="en-US" sz="1200" kern="1200" dirty="0">
                <a:solidFill>
                  <a:schemeClr val="tx1"/>
                </a:solidFill>
                <a:effectLst/>
                <a:latin typeface="Arial" charset="0"/>
                <a:ea typeface="Arial" charset="0"/>
                <a:cs typeface="Arial" charset="0"/>
              </a:rPr>
              <a:t>}{\partial x}(\hat{x},u[n])$</a:t>
            </a:r>
          </a:p>
          <a:p>
            <a:r>
              <a:rPr lang="en-US" sz="1200" kern="1200" dirty="0">
                <a:solidFill>
                  <a:schemeClr val="tx1"/>
                </a:solidFill>
                <a:effectLst/>
                <a:latin typeface="Arial" charset="0"/>
                <a:ea typeface="Arial" charset="0"/>
                <a:cs typeface="Arial" charset="0"/>
              </a:rPr>
              <a:t>        \STATE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PC_i</a:t>
            </a:r>
            <a:r>
              <a:rPr lang="en-US" sz="1200" kern="1200" dirty="0">
                <a:solidFill>
                  <a:schemeClr val="tx1"/>
                </a:solidFill>
                <a:effectLst/>
                <a:latin typeface="Arial" charset="0"/>
                <a:ea typeface="Arial" charset="0"/>
                <a:cs typeface="Arial" charset="0"/>
              </a:rPr>
              <a:t>^{\top}(</a:t>
            </a:r>
            <a:r>
              <a:rPr lang="en-US" sz="1200" kern="1200" dirty="0" err="1">
                <a:solidFill>
                  <a:schemeClr val="tx1"/>
                </a:solidFill>
                <a:effectLst/>
                <a:latin typeface="Arial" charset="0"/>
                <a:ea typeface="Arial" charset="0"/>
                <a:cs typeface="Arial" charset="0"/>
              </a:rPr>
              <a:t>R_i+C_iPC_i</a:t>
            </a:r>
            <a:r>
              <a:rPr lang="en-US" sz="1200" kern="1200" dirty="0">
                <a:solidFill>
                  <a:schemeClr val="tx1"/>
                </a:solidFill>
                <a:effectLst/>
                <a:latin typeface="Arial" charset="0"/>
                <a:ea typeface="Arial" charset="0"/>
                <a:cs typeface="Arial" charset="0"/>
              </a:rPr>
              <a:t>^{\top})^{-1}$</a:t>
            </a:r>
          </a:p>
          <a:p>
            <a:r>
              <a:rPr lang="en-US" sz="1200" kern="1200" dirty="0">
                <a:solidFill>
                  <a:schemeClr val="tx1"/>
                </a:solidFill>
                <a:effectLst/>
                <a:latin typeface="Arial" charset="0"/>
                <a:ea typeface="Arial" charset="0"/>
                <a:cs typeface="Arial" charset="0"/>
              </a:rPr>
              <a:t>        \STATE $P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 P (I-</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C_i</a:t>
            </a:r>
            <a:r>
              <a:rPr lang="en-US" sz="1200" kern="1200" dirty="0">
                <a:solidFill>
                  <a:schemeClr val="tx1"/>
                </a:solidFill>
                <a:effectLst/>
                <a:latin typeface="Arial" charset="0"/>
                <a:ea typeface="Arial" charset="0"/>
                <a:cs typeface="Arial" charset="0"/>
              </a:rPr>
              <a:t>)^\top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R_i</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^{\top}$</a:t>
            </a:r>
          </a:p>
          <a:p>
            <a:r>
              <a:rPr lang="en-US" sz="1200" kern="1200" dirty="0">
                <a:solidFill>
                  <a:schemeClr val="tx1"/>
                </a:solidFill>
                <a:effectLst/>
                <a:latin typeface="Arial" charset="0"/>
                <a:ea typeface="Arial" charset="0"/>
                <a:cs typeface="Arial" charset="0"/>
              </a:rPr>
              <a:t>        \STATE $\hat{x} \</a:t>
            </a:r>
            <a:r>
              <a:rPr lang="en-US" sz="1200" kern="1200" dirty="0" err="1">
                <a:solidFill>
                  <a:schemeClr val="tx1"/>
                </a:solidFill>
                <a:effectLst/>
                <a:latin typeface="Arial" charset="0"/>
                <a:ea typeface="Arial" charset="0"/>
                <a:cs typeface="Arial" charset="0"/>
              </a:rPr>
              <a:t>leftarrow</a:t>
            </a:r>
            <a:r>
              <a:rPr lang="en-US" sz="1200" kern="1200" dirty="0">
                <a:solidFill>
                  <a:schemeClr val="tx1"/>
                </a:solidFill>
                <a:effectLst/>
                <a:latin typeface="Arial" charset="0"/>
                <a:ea typeface="Arial" charset="0"/>
                <a:cs typeface="Arial" charset="0"/>
              </a:rPr>
              <a:t> \hat{x} +  </a:t>
            </a:r>
            <a:r>
              <a:rPr lang="en-US" sz="1200" kern="1200" dirty="0" err="1">
                <a:solidFill>
                  <a:schemeClr val="tx1"/>
                </a:solidFill>
                <a:effectLst/>
                <a:latin typeface="Arial" charset="0"/>
                <a:ea typeface="Arial" charset="0"/>
                <a:cs typeface="Arial" charset="0"/>
              </a:rPr>
              <a:t>L_i</a:t>
            </a:r>
            <a:r>
              <a:rPr lang="en-US" sz="1200" kern="1200" dirty="0">
                <a:solidFill>
                  <a:schemeClr val="tx1"/>
                </a:solidFill>
                <a:effectLst/>
                <a:latin typeface="Arial" charset="0"/>
                <a:ea typeface="Arial" charset="0"/>
                <a:cs typeface="Arial" charset="0"/>
              </a:rPr>
              <a:t>\left( </a:t>
            </a:r>
            <a:r>
              <a:rPr lang="en-US" sz="1200" kern="1200" dirty="0" err="1">
                <a:solidFill>
                  <a:schemeClr val="tx1"/>
                </a:solidFill>
                <a:effectLst/>
                <a:latin typeface="Arial" charset="0"/>
                <a:ea typeface="Arial" charset="0"/>
                <a:cs typeface="Arial" charset="0"/>
              </a:rPr>
              <a:t>y_i</a:t>
            </a:r>
            <a:r>
              <a:rPr lang="en-US" sz="1200" kern="1200" dirty="0">
                <a:solidFill>
                  <a:schemeClr val="tx1"/>
                </a:solidFill>
                <a:effectLst/>
                <a:latin typeface="Arial" charset="0"/>
                <a:ea typeface="Arial" charset="0"/>
                <a:cs typeface="Arial" charset="0"/>
              </a:rPr>
              <a:t>[n] - h(\hat{x},u[n]) \right)$.</a:t>
            </a:r>
          </a:p>
          <a:p>
            <a:r>
              <a:rPr lang="en-US" sz="1200" kern="1200" dirty="0">
                <a:solidFill>
                  <a:schemeClr val="tx1"/>
                </a:solidFill>
                <a:effectLst/>
                <a:latin typeface="Arial" charset="0"/>
                <a:ea typeface="Arial" charset="0"/>
                <a:cs typeface="Arial" charset="0"/>
              </a:rPr>
              <a:t>    \ENDIF</a:t>
            </a:r>
          </a:p>
          <a:p>
            <a:r>
              <a:rPr lang="en-US" sz="1200" kern="1200" dirty="0">
                <a:solidFill>
                  <a:schemeClr val="tx1"/>
                </a:solidFill>
                <a:effectLst/>
                <a:latin typeface="Arial" charset="0"/>
                <a:ea typeface="Arial" charset="0"/>
                <a:cs typeface="Arial" charset="0"/>
              </a:rPr>
              <a:t>\end{algorithmic}</a:t>
            </a:r>
          </a:p>
          <a:p>
            <a:r>
              <a:rPr lang="en-US" sz="1200" kern="1200" dirty="0">
                <a:solidFill>
                  <a:schemeClr val="tx1"/>
                </a:solidFill>
                <a:effectLst/>
                <a:latin typeface="Arial" charset="0"/>
                <a:ea typeface="Arial" charset="0"/>
                <a:cs typeface="Arial" charset="0"/>
              </a:rPr>
              <a:t>\end{algorithm}</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If $R$ is diagonal (uncorrelated sensors), then update one measurement at a time.</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31</a:t>
            </a:fld>
            <a:endParaRPr lang="en-US"/>
          </a:p>
        </p:txBody>
      </p:sp>
    </p:spTree>
    <p:extLst>
      <p:ext uri="{BB962C8B-B14F-4D97-AF65-F5344CB8AC3E}">
        <p14:creationId xmlns:p14="http://schemas.microsoft.com/office/powerpoint/2010/main" val="863223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Use the nonlinear propagation model</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\dot{\phi} &amp;= p + q\sin\phi\tan\theta + 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n-US" sz="1200" kern="1200" dirty="0">
                <a:solidFill>
                  <a:schemeClr val="tx1"/>
                </a:solidFill>
                <a:latin typeface="Arial" charset="0"/>
                <a:ea typeface="Arial" charset="0"/>
                <a:cs typeface="Arial" charset="0"/>
              </a:rPr>
              <a:t>\xi_{\phi} \\</a:t>
            </a:r>
          </a:p>
          <a:p>
            <a:r>
              <a:rPr lang="en-US" sz="1200" kern="1200" dirty="0">
                <a:solidFill>
                  <a:schemeClr val="tx1"/>
                </a:solidFill>
                <a:latin typeface="Arial" charset="0"/>
                <a:ea typeface="Arial" charset="0"/>
                <a:cs typeface="Arial" charset="0"/>
              </a:rPr>
              <a:t>\dot{\theta} &amp;= q\</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 - r\sin\phi +\xi_{\theta}</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\xi_{\phi}\</a:t>
            </a:r>
            <a:r>
              <a:rPr lang="en-US" sz="1200" kern="1200" dirty="0" err="1">
                <a:solidFill>
                  <a:schemeClr val="tx1"/>
                </a:solidFill>
                <a:latin typeface="Arial" charset="0"/>
                <a:ea typeface="Arial" charset="0"/>
                <a:cs typeface="Arial" charset="0"/>
              </a:rPr>
              <a:t>sim</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{N}(0,Q_{\phi})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\text{~and~} \</a:t>
            </a:r>
            <a:r>
              <a:rPr lang="en-US" sz="1200" kern="1200" dirty="0" err="1">
                <a:solidFill>
                  <a:schemeClr val="tx1"/>
                </a:solidFill>
                <a:latin typeface="Arial" charset="0"/>
                <a:ea typeface="Arial" charset="0"/>
                <a:cs typeface="Arial" charset="0"/>
              </a:rPr>
              <a:t>qquad</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\xi_{\theta}\</a:t>
            </a:r>
            <a:r>
              <a:rPr lang="en-US" sz="1200" kern="1200" dirty="0" err="1">
                <a:solidFill>
                  <a:schemeClr val="tx1"/>
                </a:solidFill>
                <a:latin typeface="Arial" charset="0"/>
                <a:ea typeface="Arial" charset="0"/>
                <a:cs typeface="Arial" charset="0"/>
              </a:rPr>
              <a:t>sim</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{N}(0,Q_{\theta})</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Use accelerometers as measured outputs:</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    \dot{v}+</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a:solidFill>
                  <a:schemeClr val="tx1"/>
                </a:solidFill>
                <a:latin typeface="Arial" charset="0"/>
                <a:ea typeface="Arial" charset="0"/>
                <a:cs typeface="Arial" charset="0"/>
              </a:rPr>
              <a:t>    \dot{w}+</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equation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vspace</a:t>
            </a:r>
            <a:r>
              <a:rPr lang="it-IT" sz="1200" kern="1200" dirty="0">
                <a:solidFill>
                  <a:schemeClr val="tx1"/>
                </a:solidFill>
                <a:latin typeface="Arial" charset="0"/>
                <a:ea typeface="Arial" charset="0"/>
                <a:cs typeface="Arial" charset="0"/>
              </a:rPr>
              <a:t>{.5cm}</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err="1">
                <a:solidFill>
                  <a:schemeClr val="tx1"/>
                </a:solidFill>
                <a:latin typeface="Arial" charset="0"/>
                <a:ea typeface="Arial" charset="0"/>
                <a:cs typeface="Arial" charset="0"/>
              </a:rPr>
              <a:t>Problem</a:t>
            </a:r>
            <a:r>
              <a:rPr lang="it-IT" sz="1200" kern="1200" dirty="0">
                <a:solidFill>
                  <a:schemeClr val="tx1"/>
                </a:solidFill>
                <a:latin typeface="Arial" charset="0"/>
                <a:ea typeface="Arial" charset="0"/>
                <a:cs typeface="Arial" charset="0"/>
              </a:rPr>
              <a:t>: Do </a:t>
            </a:r>
            <a:r>
              <a:rPr lang="it-IT" sz="1200" kern="1200" dirty="0" err="1">
                <a:solidFill>
                  <a:schemeClr val="tx1"/>
                </a:solidFill>
                <a:latin typeface="Arial" charset="0"/>
                <a:ea typeface="Arial" charset="0"/>
                <a:cs typeface="Arial" charset="0"/>
              </a:rPr>
              <a:t>not</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have</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method</a:t>
            </a:r>
            <a:r>
              <a:rPr lang="it-IT" sz="1200" kern="1200" dirty="0">
                <a:solidFill>
                  <a:schemeClr val="tx1"/>
                </a:solidFill>
                <a:latin typeface="Arial" charset="0"/>
                <a:ea typeface="Arial" charset="0"/>
                <a:cs typeface="Arial" charset="0"/>
              </a:rPr>
              <a:t> for </a:t>
            </a:r>
            <a:r>
              <a:rPr lang="it-IT" sz="1200" kern="1200" dirty="0" err="1">
                <a:solidFill>
                  <a:schemeClr val="tx1"/>
                </a:solidFill>
                <a:latin typeface="Arial" charset="0"/>
                <a:ea typeface="Arial" charset="0"/>
                <a:cs typeface="Arial" charset="0"/>
              </a:rPr>
              <a:t>directly</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measuring</a:t>
            </a:r>
            <a:r>
              <a:rPr lang="it-IT" sz="1200" kern="1200" dirty="0">
                <a:solidFill>
                  <a:schemeClr val="tx1"/>
                </a:solidFill>
                <a:latin typeface="Arial" charset="0"/>
                <a:ea typeface="Arial" charset="0"/>
                <a:cs typeface="Arial" charset="0"/>
              </a:rPr>
              <a:t> $\dot{u}$,</a:t>
            </a:r>
          </a:p>
          <a:p>
            <a:r>
              <a:rPr lang="en-US" sz="1200" kern="1200" dirty="0">
                <a:solidFill>
                  <a:schemeClr val="tx1"/>
                </a:solidFill>
                <a:latin typeface="Arial" charset="0"/>
                <a:ea typeface="Arial" charset="0"/>
                <a:cs typeface="Arial" charset="0"/>
              </a:rPr>
              <a:t>$\dot{v}$, $\dot{w}$, $u$, $v$, and $w$.</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What do we do?</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32</a:t>
            </a:fld>
            <a:endParaRPr lang="en-US"/>
          </a:p>
        </p:txBody>
      </p:sp>
    </p:spTree>
    <p:extLst>
      <p:ext uri="{BB962C8B-B14F-4D97-AF65-F5344CB8AC3E}">
        <p14:creationId xmlns:p14="http://schemas.microsoft.com/office/powerpoint/2010/main" val="3799268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Assume that $\dot{u}=\dot{v}=\dot{w}\</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0$</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Recall that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V_a</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\alpha\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\beta \\ \sin\beta \\</a:t>
            </a:r>
          </a:p>
          <a:p>
            <a:r>
              <a:rPr lang="en-US" sz="1200" kern="1200" dirty="0">
                <a:solidFill>
                  <a:schemeClr val="tx1"/>
                </a:solidFill>
                <a:latin typeface="Arial" charset="0"/>
                <a:ea typeface="Arial" charset="0"/>
                <a:cs typeface="Arial" charset="0"/>
              </a:rPr>
              <a:t>\sin\alpha\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\beta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Assuming that $\alpha\</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\theta$ and $\beta\</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0$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V_a</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0 \\</a:t>
            </a:r>
          </a:p>
          <a:p>
            <a:r>
              <a:rPr lang="en-US" sz="1200" kern="1200" dirty="0">
                <a:solidFill>
                  <a:schemeClr val="tx1"/>
                </a:solidFill>
                <a:latin typeface="Arial" charset="0"/>
                <a:ea typeface="Arial" charset="0"/>
                <a:cs typeface="Arial" charset="0"/>
              </a:rPr>
              <a:t>\sin\theta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Substituting into original output equation</a:t>
            </a:r>
          </a:p>
          <a:p>
            <a:r>
              <a:rPr lang="en-US" sz="1200" kern="1200" dirty="0">
                <a:solidFill>
                  <a:schemeClr val="tx1"/>
                </a:solidFill>
                <a:latin typeface="Arial" charset="0"/>
                <a:ea typeface="Arial" charset="0"/>
                <a:cs typeface="Arial" charset="0"/>
              </a:rPr>
              <a:t>\begin{equation*}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    \dot{v}+</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a:solidFill>
                  <a:schemeClr val="tx1"/>
                </a:solidFill>
                <a:latin typeface="Arial" charset="0"/>
                <a:ea typeface="Arial" charset="0"/>
                <a:cs typeface="Arial" charset="0"/>
              </a:rPr>
              <a:t>    \dot{w}+</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equation</a:t>
            </a:r>
            <a:r>
              <a:rPr lang="it-IT" sz="1200" kern="1200" dirty="0">
                <a:solidFill>
                  <a:schemeClr val="tx1"/>
                </a:solidFill>
                <a:latin typeface="Arial" charset="0"/>
                <a:ea typeface="Arial" charset="0"/>
                <a:cs typeface="Arial" charset="0"/>
              </a:rPr>
              <a:t>*}</a:t>
            </a:r>
          </a:p>
          <a:p>
            <a:r>
              <a:rPr lang="it-IT" sz="1200" kern="1200" dirty="0" err="1">
                <a:solidFill>
                  <a:schemeClr val="tx1"/>
                </a:solidFill>
                <a:latin typeface="Arial" charset="0"/>
                <a:ea typeface="Arial" charset="0"/>
                <a:cs typeface="Arial" charset="0"/>
              </a:rPr>
              <a:t>gives</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qV_a</a:t>
            </a:r>
            <a:r>
              <a:rPr lang="it-IT" sz="1200" kern="1200" dirty="0">
                <a:solidFill>
                  <a:schemeClr val="tx1"/>
                </a:solidFill>
                <a:latin typeface="Arial" charset="0"/>
                <a:ea typeface="Arial" charset="0"/>
                <a:cs typeface="Arial" charset="0"/>
              </a:rPr>
              <a:t>\sin\theta + g\sin\theta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rV_a</a:t>
            </a:r>
            <a:r>
              <a:rPr lang="it-IT" sz="1200" kern="1200" dirty="0">
                <a:solidFill>
                  <a:schemeClr val="tx1"/>
                </a:solidFill>
                <a:latin typeface="Arial" charset="0"/>
                <a:ea typeface="Arial" charset="0"/>
                <a:cs typeface="Arial" charset="0"/>
              </a:rPr>
              <a:t>\cos\theta - </a:t>
            </a:r>
            <a:r>
              <a:rPr lang="it-IT" sz="1200" kern="1200" dirty="0" err="1">
                <a:solidFill>
                  <a:schemeClr val="tx1"/>
                </a:solidFill>
                <a:latin typeface="Arial" charset="0"/>
                <a:ea typeface="Arial" charset="0"/>
                <a:cs typeface="Arial" charset="0"/>
              </a:rPr>
              <a:t>pV_a</a:t>
            </a:r>
            <a:r>
              <a:rPr lang="it-IT" sz="1200" kern="1200" dirty="0">
                <a:solidFill>
                  <a:schemeClr val="tx1"/>
                </a:solidFill>
                <a:latin typeface="Arial" charset="0"/>
                <a:ea typeface="Arial" charset="0"/>
                <a:cs typeface="Arial" charset="0"/>
              </a:rPr>
              <a:t>\sin\theta - g\cos\theta\sin\</a:t>
            </a:r>
            <a:r>
              <a:rPr lang="it-IT" sz="1200" kern="1200" dirty="0" err="1">
                <a:solidFill>
                  <a:schemeClr val="tx1"/>
                </a:solidFill>
                <a:latin typeface="Arial" charset="0"/>
                <a:ea typeface="Arial" charset="0"/>
                <a:cs typeface="Arial" charset="0"/>
              </a:rPr>
              <a:t>phi</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qV_a</a:t>
            </a:r>
            <a:r>
              <a:rPr lang="it-IT" sz="1200" kern="1200" dirty="0">
                <a:solidFill>
                  <a:schemeClr val="tx1"/>
                </a:solidFill>
                <a:latin typeface="Arial" charset="0"/>
                <a:ea typeface="Arial" charset="0"/>
                <a:cs typeface="Arial" charset="0"/>
              </a:rPr>
              <a:t>\cos\theta - g\cos\theta\cos\</a:t>
            </a:r>
            <a:r>
              <a:rPr lang="it-IT" sz="1200" kern="1200" dirty="0" err="1">
                <a:solidFill>
                  <a:schemeClr val="tx1"/>
                </a:solidFill>
                <a:latin typeface="Arial" charset="0"/>
                <a:ea typeface="Arial" charset="0"/>
                <a:cs typeface="Arial" charset="0"/>
              </a:rPr>
              <a:t>phi</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eta</a:t>
            </a:r>
            <a:r>
              <a:rPr lang="it-IT" sz="1200" kern="1200" dirty="0">
                <a:solidFill>
                  <a:schemeClr val="tx1"/>
                </a:solidFill>
                <a:latin typeface="Arial" charset="0"/>
                <a:ea typeface="Arial" charset="0"/>
                <a:cs typeface="Arial" charset="0"/>
              </a:rPr>
              <a:t>_{\text{</a:t>
            </a:r>
            <a:r>
              <a:rPr lang="it-IT" sz="1200" kern="1200" dirty="0" err="1">
                <a:solidFill>
                  <a:schemeClr val="tx1"/>
                </a:solidFill>
                <a:latin typeface="Arial" charset="0"/>
                <a:ea typeface="Arial" charset="0"/>
                <a:cs typeface="Arial" charset="0"/>
              </a:rPr>
              <a:t>accel</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33</a:t>
            </a:fld>
            <a:endParaRPr lang="en-US"/>
          </a:p>
        </p:txBody>
      </p:sp>
    </p:spTree>
    <p:extLst>
      <p:ext uri="{BB962C8B-B14F-4D97-AF65-F5344CB8AC3E}">
        <p14:creationId xmlns:p14="http://schemas.microsoft.com/office/powerpoint/2010/main" val="968239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Defining $x = (\phi, \theta)^{\top}$, $u=(</a:t>
            </a:r>
            <a:r>
              <a:rPr lang="en-US" sz="1200" kern="1200" dirty="0" err="1">
                <a:solidFill>
                  <a:schemeClr val="tx1"/>
                </a:solidFill>
                <a:latin typeface="Arial" charset="0"/>
                <a:ea typeface="Arial" charset="0"/>
                <a:cs typeface="Arial" charset="0"/>
              </a:rPr>
              <a:t>p,q,r,V_a</a:t>
            </a:r>
            <a:r>
              <a:rPr lang="en-US" sz="1200" kern="1200" dirty="0">
                <a:solidFill>
                  <a:schemeClr val="tx1"/>
                </a:solidFill>
                <a:latin typeface="Arial" charset="0"/>
                <a:ea typeface="Arial" charset="0"/>
                <a:cs typeface="Arial" charset="0"/>
              </a:rPr>
              <a:t>)^{\top}$, $\xi =</a:t>
            </a:r>
          </a:p>
          <a:p>
            <a:r>
              <a:rPr lang="en-US" sz="1200" kern="1200" dirty="0">
                <a:solidFill>
                  <a:schemeClr val="tx1"/>
                </a:solidFill>
                <a:latin typeface="Arial" charset="0"/>
                <a:ea typeface="Arial" charset="0"/>
                <a:cs typeface="Arial" charset="0"/>
              </a:rPr>
              <a:t>(\xi_{\phi}, \xi_{\theta})^{\top}$, and $\eta = (\eta_{\phi},</a:t>
            </a:r>
          </a:p>
          <a:p>
            <a:r>
              <a:rPr lang="en-US" sz="1200" kern="1200" dirty="0">
                <a:solidFill>
                  <a:schemeClr val="tx1"/>
                </a:solidFill>
                <a:latin typeface="Arial" charset="0"/>
                <a:ea typeface="Arial" charset="0"/>
                <a:cs typeface="Arial" charset="0"/>
              </a:rPr>
              <a:t>\eta_{\theta})^{\top}$, gives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\dot{x} &amp;= f(</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\xi \\</a:t>
            </a:r>
          </a:p>
          <a:p>
            <a:r>
              <a:rPr lang="en-US" sz="1200" kern="1200" dirty="0">
                <a:solidFill>
                  <a:schemeClr val="tx1"/>
                </a:solidFill>
                <a:latin typeface="Arial" charset="0"/>
                <a:ea typeface="Arial" charset="0"/>
                <a:cs typeface="Arial" charset="0"/>
              </a:rPr>
              <a:t>y &amp;= 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\eta,</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p + q\sin\phi\tan\theta + 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a:t>
            </a:r>
          </a:p>
          <a:p>
            <a:r>
              <a:rPr lang="es-ES_tradnl" sz="1200" kern="1200" dirty="0">
                <a:solidFill>
                  <a:schemeClr val="tx1"/>
                </a:solidFill>
                <a:latin typeface="Arial" charset="0"/>
                <a:ea typeface="Arial" charset="0"/>
                <a:cs typeface="Arial" charset="0"/>
              </a:rPr>
              <a:t>            q\</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 r\sin\phi</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h(</a:t>
            </a:r>
            <a:r>
              <a:rPr lang="tr-TR" sz="1200" kern="1200" dirty="0" err="1">
                <a:solidFill>
                  <a:schemeClr val="tx1"/>
                </a:solidFill>
                <a:latin typeface="Arial" charset="0"/>
                <a:ea typeface="Arial" charset="0"/>
                <a:cs typeface="Arial" charset="0"/>
              </a:rPr>
              <a:t>x,u</a:t>
            </a:r>
            <a:r>
              <a:rPr lang="tr-TR" sz="1200" kern="1200" dirty="0">
                <a:solidFill>
                  <a:schemeClr val="tx1"/>
                </a:solidFill>
                <a:latin typeface="Arial" charset="0"/>
                <a:ea typeface="Arial" charset="0"/>
                <a:cs typeface="Arial" charset="0"/>
              </a:rPr>
              <a:t>) &amp;=</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qV_a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rV_a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a:t>
            </a:r>
            <a:r>
              <a:rPr lang="tr-TR" sz="1200" kern="1200" dirty="0" err="1">
                <a:solidFill>
                  <a:schemeClr val="tx1"/>
                </a:solidFill>
                <a:latin typeface="Arial" charset="0"/>
                <a:ea typeface="Arial" charset="0"/>
                <a:cs typeface="Arial" charset="0"/>
              </a:rPr>
              <a:t>pV_a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\sin\</a:t>
            </a:r>
            <a:r>
              <a:rPr lang="tr-TR" sz="1200" kern="1200" dirty="0" err="1">
                <a:solidFill>
                  <a:schemeClr val="tx1"/>
                </a:solidFill>
                <a:latin typeface="Arial" charset="0"/>
                <a:ea typeface="Arial" charset="0"/>
                <a:cs typeface="Arial" charset="0"/>
              </a:rPr>
              <a:t>phi</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qV_a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 - g\cos\</a:t>
            </a:r>
            <a:r>
              <a:rPr lang="tr-TR" sz="1200" kern="1200" dirty="0" err="1">
                <a:solidFill>
                  <a:schemeClr val="tx1"/>
                </a:solidFill>
                <a:latin typeface="Arial" charset="0"/>
                <a:ea typeface="Arial" charset="0"/>
                <a:cs typeface="Arial" charset="0"/>
              </a:rPr>
              <a:t>theta</a:t>
            </a:r>
            <a:r>
              <a:rPr lang="tr-TR" sz="1200" kern="1200" dirty="0">
                <a:solidFill>
                  <a:schemeClr val="tx1"/>
                </a:solidFill>
                <a:latin typeface="Arial" charset="0"/>
                <a:ea typeface="Arial" charset="0"/>
                <a:cs typeface="Arial" charset="0"/>
              </a:rPr>
              <a:t>\cos\</a:t>
            </a:r>
            <a:r>
              <a:rPr lang="tr-TR" sz="1200" kern="1200" dirty="0" err="1">
                <a:solidFill>
                  <a:schemeClr val="tx1"/>
                </a:solidFill>
                <a:latin typeface="Arial" charset="0"/>
                <a:ea typeface="Arial" charset="0"/>
                <a:cs typeface="Arial" charset="0"/>
              </a:rPr>
              <a:t>phi</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88A220D4-8918-2B41-8381-D87E20881A2A}" type="slidenum">
              <a:rPr lang="en-US" smtClean="0"/>
              <a:pPr/>
              <a:t>34</a:t>
            </a:fld>
            <a:endParaRPr lang="en-US"/>
          </a:p>
        </p:txBody>
      </p:sp>
    </p:spTree>
    <p:extLst>
      <p:ext uri="{BB962C8B-B14F-4D97-AF65-F5344CB8AC3E}">
        <p14:creationId xmlns:p14="http://schemas.microsoft.com/office/powerpoint/2010/main" val="3601044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Implementation of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filter requires </a:t>
            </a:r>
            <a:r>
              <a:rPr lang="en-US" sz="1200" kern="1200" dirty="0" err="1">
                <a:solidFill>
                  <a:schemeClr val="tx1"/>
                </a:solidFill>
                <a:latin typeface="Arial" charset="0"/>
                <a:ea typeface="Arial" charset="0"/>
                <a:cs typeface="Arial" charset="0"/>
              </a:rPr>
              <a:t>Jacobians</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and $\</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{h}{x}$. \\ Accordingly,</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&amp;=</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q\</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 r\sin\phi\tan\theta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{q\sin\phi-r\</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\phi}{\cos^2\theta} \\</a:t>
            </a:r>
          </a:p>
          <a:p>
            <a:r>
              <a:rPr lang="es-ES_tradnl" sz="1200" kern="1200" dirty="0">
                <a:solidFill>
                  <a:schemeClr val="tx1"/>
                </a:solidFill>
                <a:latin typeface="Arial" charset="0"/>
                <a:ea typeface="Arial" charset="0"/>
                <a:cs typeface="Arial" charset="0"/>
              </a:rPr>
              <a:t>        -q\sin\phi - r\</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a:t>
            </a:r>
          </a:p>
          <a:p>
            <a:r>
              <a:rPr lang="es-ES_tradnl" sz="1200" kern="1200" dirty="0">
                <a:solidFill>
                  <a:schemeClr val="tx1"/>
                </a:solidFill>
                <a:latin typeface="Arial" charset="0"/>
                <a:ea typeface="Arial" charset="0"/>
                <a:cs typeface="Arial" charset="0"/>
              </a:rPr>
              <a:t>        0</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pde</a:t>
            </a:r>
            <a:r>
              <a:rPr lang="tr-TR" sz="1200" kern="1200" dirty="0">
                <a:solidFill>
                  <a:schemeClr val="tx1"/>
                </a:solidFill>
                <a:latin typeface="Arial" charset="0"/>
                <a:ea typeface="Arial" charset="0"/>
                <a:cs typeface="Arial" charset="0"/>
              </a:rPr>
              <a:t>{h}{x} &amp;=</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        0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qV_a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t>
            </a:r>
          </a:p>
          <a:p>
            <a:r>
              <a:rPr lang="en-US" sz="1200" kern="1200" dirty="0">
                <a:solidFill>
                  <a:schemeClr val="tx1"/>
                </a:solidFill>
                <a:latin typeface="Arial" charset="0"/>
                <a:ea typeface="Arial" charset="0"/>
                <a:cs typeface="Arial" charset="0"/>
              </a:rPr>
              <a:t>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&amp;</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rV_a</a:t>
            </a:r>
            <a:r>
              <a:rPr lang="en-US" sz="1200" kern="1200" dirty="0">
                <a:solidFill>
                  <a:schemeClr val="tx1"/>
                </a:solidFill>
                <a:latin typeface="Arial" charset="0"/>
                <a:ea typeface="Arial" charset="0"/>
                <a:cs typeface="Arial" charset="0"/>
              </a:rPr>
              <a:t>\sin\theta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 g\sin\phi\sin\theta \\</a:t>
            </a:r>
          </a:p>
          <a:p>
            <a:r>
              <a:rPr lang="en-US" sz="1200" kern="1200" dirty="0">
                <a:solidFill>
                  <a:schemeClr val="tx1"/>
                </a:solidFill>
                <a:latin typeface="Arial" charset="0"/>
                <a:ea typeface="Arial" charset="0"/>
                <a:cs typeface="Arial" charset="0"/>
              </a:rPr>
              <a:t>        g\sin\phi\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 &amp;</a:t>
            </a:r>
          </a:p>
          <a:p>
            <a:r>
              <a:rPr lang="en-US" sz="1200" kern="1200" dirty="0">
                <a:solidFill>
                  <a:schemeClr val="tx1"/>
                </a:solidFill>
                <a:latin typeface="Arial" charset="0"/>
                <a:ea typeface="Arial" charset="0"/>
                <a:cs typeface="Arial" charset="0"/>
              </a:rPr>
              <a:t>        \left(</a:t>
            </a:r>
            <a:r>
              <a:rPr lang="en-US" sz="1200" kern="1200" dirty="0" err="1">
                <a:solidFill>
                  <a:schemeClr val="tx1"/>
                </a:solidFill>
                <a:latin typeface="Arial" charset="0"/>
                <a:ea typeface="Arial" charset="0"/>
                <a:cs typeface="Arial" charset="0"/>
              </a:rPr>
              <a:t>qV_a</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\phi\right)\sin\theta</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this point, we have everything we need to implement the continuous-discrete EKF.</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How well does it work?</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35</a:t>
            </a:fld>
            <a:endParaRPr lang="en-US"/>
          </a:p>
        </p:txBody>
      </p:sp>
    </p:spTree>
    <p:extLst>
      <p:ext uri="{BB962C8B-B14F-4D97-AF65-F5344CB8AC3E}">
        <p14:creationId xmlns:p14="http://schemas.microsoft.com/office/powerpoint/2010/main" val="186129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State &amp; Measured directly or estimated?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Measured (GPS) and smoothed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Measured (GPS) and smoothed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Measured (absolute pressure, GPS)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Estimated with EKF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Measured (rate gyro)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Measured (rate gyro)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Measured (rate gyro)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 \index{State Variables}</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a:t>
            </a:fld>
            <a:endParaRPr lang="en-US"/>
          </a:p>
        </p:txBody>
      </p:sp>
    </p:spTree>
    <p:extLst>
      <p:ext uri="{BB962C8B-B14F-4D97-AF65-F5344CB8AC3E}">
        <p14:creationId xmlns:p14="http://schemas.microsoft.com/office/powerpoint/2010/main" val="2400151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Want to fill in estimates between GPS measurements</a:t>
            </a:r>
          </a:p>
          <a:p>
            <a:r>
              <a:rPr lang="en-US" sz="1200" kern="1200" dirty="0">
                <a:solidFill>
                  <a:schemeClr val="tx1"/>
                </a:solidFill>
                <a:latin typeface="Arial" charset="0"/>
                <a:ea typeface="Arial" charset="0"/>
                <a:cs typeface="Arial" charset="0"/>
              </a:rPr>
              <a:t>\item Want to estimate wind</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Assuming level flight, evolution of position:</a:t>
            </a:r>
          </a:p>
          <a:p>
            <a:r>
              <a:rPr lang="en-US" sz="1200" kern="1200" dirty="0">
                <a:solidFill>
                  <a:schemeClr val="tx1"/>
                </a:solidFill>
                <a:latin typeface="Arial" charset="0"/>
                <a:ea typeface="Arial" charset="0"/>
                <a:cs typeface="Arial" charset="0"/>
              </a:rPr>
              <a:t>\begin{align*}</a:t>
            </a:r>
          </a:p>
          <a:p>
            <a:r>
              <a:rPr lang="it-IT" sz="1200" kern="1200" dirty="0">
                <a:solidFill>
                  <a:schemeClr val="tx1"/>
                </a:solidFill>
                <a:latin typeface="Arial" charset="0"/>
                <a:ea typeface="Arial" charset="0"/>
                <a:cs typeface="Arial" charset="0"/>
              </a:rPr>
              <a:t>  \dot{</a:t>
            </a:r>
            <a:r>
              <a:rPr lang="it-IT" sz="1200" kern="1200" dirty="0" err="1">
                <a:solidFill>
                  <a:schemeClr val="tx1"/>
                </a:solidFill>
                <a:latin typeface="Arial" charset="0"/>
                <a:ea typeface="Arial" charset="0"/>
                <a:cs typeface="Arial" charset="0"/>
              </a:rPr>
              <a:t>p</a:t>
            </a:r>
            <a:r>
              <a:rPr lang="it-IT" sz="1200" kern="1200" dirty="0">
                <a:solidFill>
                  <a:schemeClr val="tx1"/>
                </a:solidFill>
                <a:latin typeface="Arial" charset="0"/>
                <a:ea typeface="Arial" charset="0"/>
                <a:cs typeface="Arial" charset="0"/>
              </a:rPr>
              <a:t>}_</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a:solidFill>
                  <a:schemeClr val="tx1"/>
                </a:solidFill>
                <a:latin typeface="Arial" charset="0"/>
                <a:ea typeface="Arial" charset="0"/>
                <a:cs typeface="Arial" charset="0"/>
              </a:rPr>
              <a:t>  \dot{</a:t>
            </a:r>
            <a:r>
              <a:rPr lang="it-IT" sz="1200" kern="1200" dirty="0" err="1">
                <a:solidFill>
                  <a:schemeClr val="tx1"/>
                </a:solidFill>
                <a:latin typeface="Arial" charset="0"/>
                <a:ea typeface="Arial" charset="0"/>
                <a:cs typeface="Arial" charset="0"/>
              </a:rPr>
              <a:t>p</a:t>
            </a:r>
            <a:r>
              <a:rPr lang="it-IT" sz="1200" kern="1200" dirty="0">
                <a:solidFill>
                  <a:schemeClr val="tx1"/>
                </a:solidFill>
                <a:latin typeface="Arial" charset="0"/>
                <a:ea typeface="Arial" charset="0"/>
                <a:cs typeface="Arial" charset="0"/>
              </a:rPr>
              <a:t>}_e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err="1">
                <a:solidFill>
                  <a:schemeClr val="tx1"/>
                </a:solidFill>
                <a:latin typeface="Arial" charset="0"/>
                <a:ea typeface="Arial" charset="0"/>
                <a:cs typeface="Arial" charset="0"/>
              </a:rPr>
              <a:t>Evolution</a:t>
            </a:r>
            <a:r>
              <a:rPr lang="it-IT" sz="1200" kern="1200" dirty="0">
                <a:solidFill>
                  <a:schemeClr val="tx1"/>
                </a:solidFill>
                <a:latin typeface="Arial" charset="0"/>
                <a:ea typeface="Arial" charset="0"/>
                <a:cs typeface="Arial" charset="0"/>
              </a:rPr>
              <a:t> of the </a:t>
            </a:r>
            <a:r>
              <a:rPr lang="it-IT" sz="1200" kern="1200" dirty="0" err="1">
                <a:solidFill>
                  <a:schemeClr val="tx1"/>
                </a:solidFill>
                <a:latin typeface="Arial" charset="0"/>
                <a:ea typeface="Arial" charset="0"/>
                <a:cs typeface="Arial" charset="0"/>
              </a:rPr>
              <a:t>ground</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speed</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\dot{V}_g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dt</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sqrt</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)^2 + (</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)^2} \\</a:t>
            </a: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)(\dot{V}_a\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\dot{\psi}\sin\psi+\dot{w}_n)+(</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)(\dot{V}_a\sin\</a:t>
            </a:r>
            <a:r>
              <a:rPr lang="en-US" sz="1200" kern="1200" dirty="0" err="1">
                <a:solidFill>
                  <a:schemeClr val="tx1"/>
                </a:solidFill>
                <a:latin typeface="Arial" charset="0"/>
                <a:ea typeface="Arial" charset="0"/>
                <a:cs typeface="Arial" charset="0"/>
              </a:rPr>
              <a:t>psi+V_a</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\psi+\dot{w}_e)}{</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Assuming that wind and airspeed are constant: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\dot{V}_g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psi+w_n</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\dot{\psi}\sin\psi)+(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37</a:t>
            </a:fld>
            <a:endParaRPr lang="en-US"/>
          </a:p>
        </p:txBody>
      </p:sp>
    </p:spTree>
    <p:extLst>
      <p:ext uri="{BB962C8B-B14F-4D97-AF65-F5344CB8AC3E}">
        <p14:creationId xmlns:p14="http://schemas.microsoft.com/office/powerpoint/2010/main" val="1470871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Evolution of $\chi$:</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\dot{\chi}=\</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(\chi-\psi)</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Assuming that wind is constant:</a:t>
            </a:r>
          </a:p>
          <a:p>
            <a:r>
              <a:rPr lang="en-US" sz="1200" kern="1200" dirty="0">
                <a:solidFill>
                  <a:schemeClr val="tx1"/>
                </a:solidFill>
                <a:latin typeface="Arial" charset="0"/>
                <a:ea typeface="Arial" charset="0"/>
                <a:cs typeface="Arial" charset="0"/>
              </a:rPr>
              <a:t>\begin{align*}</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{w}_n &amp;= 0 \\</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{w}_e &amp;= 0</a:t>
            </a:r>
          </a:p>
          <a:p>
            <a:r>
              <a:rPr lang="pl-PL" sz="1200" kern="1200" dirty="0">
                <a:solidFill>
                  <a:schemeClr val="tx1"/>
                </a:solidFill>
                <a:latin typeface="Arial" charset="0"/>
                <a:ea typeface="Arial" charset="0"/>
                <a:cs typeface="Arial" charset="0"/>
              </a:rPr>
              <a:t>\end{</a:t>
            </a:r>
            <a:r>
              <a:rPr lang="pl-PL" sz="1200" kern="1200" dirty="0" err="1">
                <a:solidFill>
                  <a:schemeClr val="tx1"/>
                </a:solidFill>
                <a:latin typeface="Arial" charset="0"/>
                <a:ea typeface="Arial" charset="0"/>
                <a:cs typeface="Arial" charset="0"/>
              </a:rPr>
              <a:t>align</a:t>
            </a:r>
            <a:r>
              <a:rPr lang="pl-PL" sz="1200" kern="1200" dirty="0">
                <a:solidFill>
                  <a:schemeClr val="tx1"/>
                </a:solidFill>
                <a:latin typeface="Arial" charset="0"/>
                <a:ea typeface="Arial" charset="0"/>
                <a:cs typeface="Arial" charset="0"/>
              </a:rPr>
              <a:t>*}</a:t>
            </a:r>
          </a:p>
          <a:p>
            <a:endParaRPr lang="pl-PL" sz="1200" kern="1200" dirty="0">
              <a:solidFill>
                <a:schemeClr val="tx1"/>
              </a:solidFill>
              <a:latin typeface="Arial" charset="0"/>
              <a:ea typeface="Arial" charset="0"/>
              <a:cs typeface="Arial" charset="0"/>
            </a:endParaRP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noindent</a:t>
            </a:r>
            <a:endParaRPr lang="pl-PL" sz="1200" kern="1200" dirty="0">
              <a:solidFill>
                <a:schemeClr val="tx1"/>
              </a:solidFill>
              <a:latin typeface="Arial" charset="0"/>
              <a:ea typeface="Arial" charset="0"/>
              <a:cs typeface="Arial" charset="0"/>
            </a:endParaRPr>
          </a:p>
          <a:p>
            <a:r>
              <a:rPr lang="pl-PL" sz="1200" kern="1200" dirty="0">
                <a:solidFill>
                  <a:schemeClr val="tx1"/>
                </a:solidFill>
                <a:latin typeface="Arial" charset="0"/>
                <a:ea typeface="Arial" charset="0"/>
                <a:cs typeface="Arial" charset="0"/>
              </a:rPr>
              <a:t>From </a:t>
            </a:r>
            <a:r>
              <a:rPr lang="pl-PL" sz="1200" kern="1200" dirty="0" err="1">
                <a:solidFill>
                  <a:schemeClr val="tx1"/>
                </a:solidFill>
                <a:latin typeface="Arial" charset="0"/>
                <a:ea typeface="Arial" charset="0"/>
                <a:cs typeface="Arial" charset="0"/>
              </a:rPr>
              <a:t>kinematics</a:t>
            </a:r>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evolution</a:t>
            </a:r>
            <a:r>
              <a:rPr lang="pl-PL" sz="1200" kern="1200" dirty="0">
                <a:solidFill>
                  <a:schemeClr val="tx1"/>
                </a:solidFill>
                <a:latin typeface="Arial" charset="0"/>
                <a:ea typeface="Arial" charset="0"/>
                <a:cs typeface="Arial" charset="0"/>
              </a:rPr>
              <a:t> of $\psi$:</a:t>
            </a: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begin</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equation</a:t>
            </a:r>
            <a:r>
              <a:rPr lang="pl-PL" sz="1200" kern="1200" dirty="0">
                <a:solidFill>
                  <a:schemeClr val="tx1"/>
                </a:solidFill>
                <a:latin typeface="Arial" charset="0"/>
                <a:ea typeface="Arial" charset="0"/>
                <a:cs typeface="Arial" charset="0"/>
              </a:rPr>
              <a:t>*}</a:t>
            </a:r>
          </a:p>
          <a:p>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dot</a:t>
            </a:r>
            <a:r>
              <a:rPr lang="pl-PL" sz="1200" kern="1200" dirty="0">
                <a:solidFill>
                  <a:schemeClr val="tx1"/>
                </a:solidFill>
                <a:latin typeface="Arial" charset="0"/>
                <a:ea typeface="Arial" charset="0"/>
                <a:cs typeface="Arial" charset="0"/>
              </a:rPr>
              <a:t>{\psi} = q\</a:t>
            </a:r>
            <a:r>
              <a:rPr lang="pl-PL" sz="1200" kern="1200" dirty="0" err="1">
                <a:solidFill>
                  <a:schemeClr val="tx1"/>
                </a:solidFill>
                <a:latin typeface="Arial" charset="0"/>
                <a:ea typeface="Arial" charset="0"/>
                <a:cs typeface="Arial" charset="0"/>
              </a:rPr>
              <a:t>frac</a:t>
            </a:r>
            <a:r>
              <a:rPr lang="pl-PL" sz="1200" kern="1200" dirty="0">
                <a:solidFill>
                  <a:schemeClr val="tx1"/>
                </a:solidFill>
                <a:latin typeface="Arial" charset="0"/>
                <a:ea typeface="Arial" charset="0"/>
                <a:cs typeface="Arial" charset="0"/>
              </a:rPr>
              <a:t>{\sin\phi}{\cos\</a:t>
            </a:r>
            <a:r>
              <a:rPr lang="pl-PL" sz="1200" kern="1200" dirty="0" err="1">
                <a:solidFill>
                  <a:schemeClr val="tx1"/>
                </a:solidFill>
                <a:latin typeface="Arial" charset="0"/>
                <a:ea typeface="Arial" charset="0"/>
                <a:cs typeface="Arial" charset="0"/>
              </a:rPr>
              <a:t>theta</a:t>
            </a:r>
            <a:r>
              <a:rPr lang="pl-PL" sz="1200" kern="1200" dirty="0">
                <a:solidFill>
                  <a:schemeClr val="tx1"/>
                </a:solidFill>
                <a:latin typeface="Arial" charset="0"/>
                <a:ea typeface="Arial" charset="0"/>
                <a:cs typeface="Arial" charset="0"/>
              </a:rPr>
              <a:t>} + r\</a:t>
            </a:r>
            <a:r>
              <a:rPr lang="pl-PL" sz="1200" kern="1200" dirty="0" err="1">
                <a:solidFill>
                  <a:schemeClr val="tx1"/>
                </a:solidFill>
                <a:latin typeface="Arial" charset="0"/>
                <a:ea typeface="Arial" charset="0"/>
                <a:cs typeface="Arial" charset="0"/>
              </a:rPr>
              <a:t>frac</a:t>
            </a:r>
            <a:r>
              <a:rPr lang="pl-PL" sz="1200" kern="1200" dirty="0">
                <a:solidFill>
                  <a:schemeClr val="tx1"/>
                </a:solidFill>
                <a:latin typeface="Arial" charset="0"/>
                <a:ea typeface="Arial" charset="0"/>
                <a:cs typeface="Arial" charset="0"/>
              </a:rPr>
              <a:t>{\cos\phi}{\cos\</a:t>
            </a:r>
            <a:r>
              <a:rPr lang="pl-PL" sz="1200" kern="1200" dirty="0" err="1">
                <a:solidFill>
                  <a:schemeClr val="tx1"/>
                </a:solidFill>
                <a:latin typeface="Arial" charset="0"/>
                <a:ea typeface="Arial" charset="0"/>
                <a:cs typeface="Arial" charset="0"/>
              </a:rPr>
              <a:t>theta</a:t>
            </a:r>
            <a:r>
              <a:rPr lang="pl-PL" sz="1200" kern="1200" dirty="0">
                <a:solidFill>
                  <a:schemeClr val="tx1"/>
                </a:solidFill>
                <a:latin typeface="Arial" charset="0"/>
                <a:ea typeface="Arial" charset="0"/>
                <a:cs typeface="Arial" charset="0"/>
              </a:rPr>
              <a:t>}</a:t>
            </a:r>
          </a:p>
          <a:p>
            <a:r>
              <a:rPr lang="pl-PL" sz="1200" kern="1200" dirty="0">
                <a:solidFill>
                  <a:schemeClr val="tx1"/>
                </a:solidFill>
                <a:latin typeface="Arial" charset="0"/>
                <a:ea typeface="Arial" charset="0"/>
                <a:cs typeface="Arial" charset="0"/>
              </a:rPr>
              <a:t>\end{</a:t>
            </a:r>
            <a:r>
              <a:rPr lang="pl-PL" sz="1200" kern="1200" dirty="0" err="1">
                <a:solidFill>
                  <a:schemeClr val="tx1"/>
                </a:solidFill>
                <a:latin typeface="Arial" charset="0"/>
                <a:ea typeface="Arial" charset="0"/>
                <a:cs typeface="Arial" charset="0"/>
              </a:rPr>
              <a:t>equation</a:t>
            </a:r>
            <a:r>
              <a:rPr lang="pl-PL"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39</a:t>
            </a:fld>
            <a:endParaRPr lang="en-US"/>
          </a:p>
        </p:txBody>
      </p:sp>
    </p:spTree>
    <p:extLst>
      <p:ext uri="{BB962C8B-B14F-4D97-AF65-F5344CB8AC3E}">
        <p14:creationId xmlns:p14="http://schemas.microsoft.com/office/powerpoint/2010/main" val="361878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Define:  \\</a:t>
            </a:r>
          </a:p>
          <a:p>
            <a:r>
              <a:rPr lang="pl-PL" sz="1200" kern="1200" dirty="0">
                <a:solidFill>
                  <a:schemeClr val="tx1"/>
                </a:solidFill>
                <a:latin typeface="Arial" charset="0"/>
                <a:ea typeface="Arial" charset="0"/>
                <a:cs typeface="Arial" charset="0"/>
              </a:rPr>
              <a:t>$x=(</a:t>
            </a:r>
            <a:r>
              <a:rPr lang="pl-PL" sz="1200" kern="1200" dirty="0" err="1">
                <a:solidFill>
                  <a:schemeClr val="tx1"/>
                </a:solidFill>
                <a:latin typeface="Arial" charset="0"/>
                <a:ea typeface="Arial" charset="0"/>
                <a:cs typeface="Arial" charset="0"/>
              </a:rPr>
              <a:t>p_n,p_e,V_g</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chi,w_n,w_e</a:t>
            </a:r>
            <a:r>
              <a:rPr lang="pl-PL" sz="1200" kern="1200" dirty="0">
                <a:solidFill>
                  <a:schemeClr val="tx1"/>
                </a:solidFill>
                <a:latin typeface="Arial" charset="0"/>
                <a:ea typeface="Arial" charset="0"/>
                <a:cs typeface="Arial" charset="0"/>
              </a:rPr>
              <a:t>,\psi)^{\top}$ \\</a:t>
            </a:r>
          </a:p>
          <a:p>
            <a:r>
              <a:rPr lang="en-US" sz="1200" kern="1200" dirty="0">
                <a:solidFill>
                  <a:schemeClr val="tx1"/>
                </a:solidFill>
                <a:latin typeface="Arial" charset="0"/>
                <a:ea typeface="Arial" charset="0"/>
                <a:cs typeface="Arial" charset="0"/>
              </a:rPr>
              <a:t>$u=(</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 q, r, \phi, \theta)^{\top}$ \\</a:t>
            </a:r>
          </a:p>
          <a:p>
            <a:r>
              <a:rPr lang="en-US" sz="1200" kern="1200" dirty="0">
                <a:solidFill>
                  <a:schemeClr val="tx1"/>
                </a:solidFill>
                <a:latin typeface="Arial" charset="0"/>
                <a:ea typeface="Arial" charset="0"/>
                <a:cs typeface="Arial" charset="0"/>
              </a:rPr>
              <a:t>\\</a:t>
            </a:r>
          </a:p>
          <a:p>
            <a:r>
              <a:rPr lang="en-US" sz="1200" kern="1200" dirty="0" err="1">
                <a:solidFill>
                  <a:schemeClr val="tx1"/>
                </a:solidFill>
                <a:latin typeface="Arial" charset="0"/>
                <a:ea typeface="Arial" charset="0"/>
                <a:cs typeface="Arial" charset="0"/>
              </a:rPr>
              <a:t>Jacobian</a:t>
            </a:r>
            <a:r>
              <a:rPr lang="en-US" sz="1200" kern="1200" dirty="0">
                <a:solidFill>
                  <a:schemeClr val="tx1"/>
                </a:solidFill>
                <a:latin typeface="Arial" charset="0"/>
                <a:ea typeface="Arial" charset="0"/>
                <a:cs typeface="Arial" charset="0"/>
              </a:rPr>
              <a:t> of $f$:</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{f}{x}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0 &amp; 0 &amp; \cos\chi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 &amp; 0 &amp; 0 &amp; 0 \\</a:t>
            </a:r>
          </a:p>
          <a:p>
            <a:r>
              <a:rPr lang="it-IT" sz="1200" kern="1200" dirty="0">
                <a:solidFill>
                  <a:schemeClr val="tx1"/>
                </a:solidFill>
                <a:latin typeface="Arial" charset="0"/>
                <a:ea typeface="Arial" charset="0"/>
                <a:cs typeface="Arial" charset="0"/>
              </a:rPr>
              <a:t>    0 &amp; 0 &amp; \sin\chi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&amp; 0 &amp; 0 &amp; 0 \\</a:t>
            </a:r>
          </a:p>
          <a:p>
            <a:r>
              <a:rPr lang="en-US" sz="1200" kern="1200" dirty="0">
                <a:solidFill>
                  <a:schemeClr val="tx1"/>
                </a:solidFill>
                <a:latin typeface="Arial" charset="0"/>
                <a:ea typeface="Arial" charset="0"/>
                <a:cs typeface="Arial" charset="0"/>
              </a:rPr>
              <a:t>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{\dot{V}_g}{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0 &amp; -\dot{\psi}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\sin\psi &amp; \dot{\psi}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\dot{V}_g}{\partial \psi} \\</a:t>
            </a:r>
          </a:p>
          <a:p>
            <a:r>
              <a:rPr lang="en-US" sz="1200" kern="1200" dirty="0">
                <a:solidFill>
                  <a:schemeClr val="tx1"/>
                </a:solidFill>
                <a:latin typeface="Arial" charset="0"/>
                <a:ea typeface="Arial" charset="0"/>
                <a:cs typeface="Arial" charset="0"/>
              </a:rPr>
              <a:t>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\chi} &amp; 0 &amp; 0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\psi} \\</a:t>
            </a:r>
          </a:p>
          <a:p>
            <a:r>
              <a:rPr lang="en-US" sz="1200" kern="1200" dirty="0">
                <a:solidFill>
                  <a:schemeClr val="tx1"/>
                </a:solidFill>
                <a:latin typeface="Arial" charset="0"/>
                <a:ea typeface="Arial" charset="0"/>
                <a:cs typeface="Arial" charset="0"/>
              </a:rPr>
              <a:t>    0 &amp; 0 &amp;  0 &amp; 0 &amp; 0 &amp; 0 &amp; 0 \\</a:t>
            </a:r>
          </a:p>
          <a:p>
            <a:r>
              <a:rPr lang="en-US" sz="1200" kern="1200" dirty="0">
                <a:solidFill>
                  <a:schemeClr val="tx1"/>
                </a:solidFill>
                <a:latin typeface="Arial" charset="0"/>
                <a:ea typeface="Arial" charset="0"/>
                <a:cs typeface="Arial" charset="0"/>
              </a:rPr>
              <a:t>    0 &amp; 0 &amp;  0 &amp; 0 &amp; 0 &amp; 0 &amp; 0 \\</a:t>
            </a:r>
          </a:p>
          <a:p>
            <a:r>
              <a:rPr lang="en-US" sz="1200" kern="1200" dirty="0">
                <a:solidFill>
                  <a:schemeClr val="tx1"/>
                </a:solidFill>
                <a:latin typeface="Arial" charset="0"/>
                <a:ea typeface="Arial" charset="0"/>
                <a:cs typeface="Arial" charset="0"/>
              </a:rPr>
              <a:t>    0 &amp; 0 &amp;  0 &amp; 0 &amp; 0 &amp; 0 &amp; 0</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\dot{V}_g}{\partial \psi}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{-\dot{\psi}</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w_n</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psi+w_e</a:t>
            </a:r>
            <a:r>
              <a:rPr lang="en-US" sz="1200" kern="1200" dirty="0">
                <a:solidFill>
                  <a:schemeClr val="tx1"/>
                </a:solidFill>
                <a:latin typeface="Arial" charset="0"/>
                <a:ea typeface="Arial" charset="0"/>
                <a:cs typeface="Arial" charset="0"/>
              </a:rPr>
              <a:t>\sin\psi)}{</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{g}{V_g^2}\tan\phi\</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(\chi-\psi)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\chi}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}\tan\phi\sin(\chi-\psi)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{\partial \dot{\chi}}{\partial \psi}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}\tan\phi\sin(\chi-\psi) \\</a:t>
            </a:r>
          </a:p>
          <a:p>
            <a:r>
              <a:rPr lang="en-US" sz="1200" kern="1200" dirty="0">
                <a:solidFill>
                  <a:schemeClr val="tx1"/>
                </a:solidFill>
                <a:latin typeface="Arial" charset="0"/>
                <a:ea typeface="Arial" charset="0"/>
                <a:cs typeface="Arial" charset="0"/>
              </a:rPr>
              <a:t>\end{align*}</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40</a:t>
            </a:fld>
            <a:endParaRPr lang="en-US"/>
          </a:p>
        </p:txBody>
      </p:sp>
    </p:spTree>
    <p:extLst>
      <p:ext uri="{BB962C8B-B14F-4D97-AF65-F5344CB8AC3E}">
        <p14:creationId xmlns:p14="http://schemas.microsoft.com/office/powerpoint/2010/main" val="275293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Define:  \\</a:t>
            </a:r>
          </a:p>
          <a:p>
            <a:r>
              <a:rPr lang="pl-PL" sz="1200" kern="1200" dirty="0">
                <a:solidFill>
                  <a:schemeClr val="tx1"/>
                </a:solidFill>
                <a:latin typeface="Arial" charset="0"/>
                <a:ea typeface="Arial" charset="0"/>
                <a:cs typeface="Arial" charset="0"/>
              </a:rPr>
              <a:t>$x=(</a:t>
            </a:r>
            <a:r>
              <a:rPr lang="pl-PL" sz="1200" kern="1200" dirty="0" err="1">
                <a:solidFill>
                  <a:schemeClr val="tx1"/>
                </a:solidFill>
                <a:latin typeface="Arial" charset="0"/>
                <a:ea typeface="Arial" charset="0"/>
                <a:cs typeface="Arial" charset="0"/>
              </a:rPr>
              <a:t>p_n,p_e,V_g</a:t>
            </a:r>
            <a:r>
              <a:rPr lang="pl-PL" sz="1200" kern="1200" dirty="0">
                <a:solidFill>
                  <a:schemeClr val="tx1"/>
                </a:solidFill>
                <a:latin typeface="Arial" charset="0"/>
                <a:ea typeface="Arial" charset="0"/>
                <a:cs typeface="Arial" charset="0"/>
              </a:rPr>
              <a:t>,\</a:t>
            </a:r>
            <a:r>
              <a:rPr lang="pl-PL" sz="1200" kern="1200" dirty="0" err="1">
                <a:solidFill>
                  <a:schemeClr val="tx1"/>
                </a:solidFill>
                <a:latin typeface="Arial" charset="0"/>
                <a:ea typeface="Arial" charset="0"/>
                <a:cs typeface="Arial" charset="0"/>
              </a:rPr>
              <a:t>chi,w_n,w_e</a:t>
            </a:r>
            <a:r>
              <a:rPr lang="pl-PL" sz="1200" kern="1200" dirty="0">
                <a:solidFill>
                  <a:schemeClr val="tx1"/>
                </a:solidFill>
                <a:latin typeface="Arial" charset="0"/>
                <a:ea typeface="Arial" charset="0"/>
                <a:cs typeface="Arial" charset="0"/>
              </a:rPr>
              <a:t>,\psi)^{\top}$ \\</a:t>
            </a:r>
          </a:p>
          <a:p>
            <a:r>
              <a:rPr lang="en-US" sz="1200" kern="1200" dirty="0">
                <a:solidFill>
                  <a:schemeClr val="tx1"/>
                </a:solidFill>
                <a:latin typeface="Arial" charset="0"/>
                <a:ea typeface="Arial" charset="0"/>
                <a:cs typeface="Arial" charset="0"/>
              </a:rPr>
              <a:t>$u=(</a:t>
            </a:r>
            <a:r>
              <a:rPr lang="en-US" sz="1200" kern="1200" dirty="0" err="1">
                <a:solidFill>
                  <a:schemeClr val="tx1"/>
                </a:solidFill>
                <a:latin typeface="Arial" charset="0"/>
                <a:ea typeface="Arial" charset="0"/>
                <a:cs typeface="Arial" charset="0"/>
              </a:rPr>
              <a:t>V_a</a:t>
            </a:r>
            <a:r>
              <a:rPr lang="en-US" sz="1200" kern="1200" dirty="0">
                <a:solidFill>
                  <a:schemeClr val="tx1"/>
                </a:solidFill>
                <a:latin typeface="Arial" charset="0"/>
                <a:ea typeface="Arial" charset="0"/>
                <a:cs typeface="Arial" charset="0"/>
              </a:rPr>
              <a:t>, q, r, \phi, \theta)^{\top}$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For measurements, use GPS signals for north and east position $(</a:t>
            </a:r>
            <a:r>
              <a:rPr lang="en-US" sz="1200" kern="1200" dirty="0" err="1">
                <a:solidFill>
                  <a:schemeClr val="tx1"/>
                </a:solidFill>
                <a:latin typeface="Arial" charset="0"/>
                <a:ea typeface="Arial" charset="0"/>
                <a:cs typeface="Arial" charset="0"/>
              </a:rPr>
              <a:t>p_n,p_e</a:t>
            </a:r>
            <a:r>
              <a:rPr lang="en-US" sz="1200" kern="1200" dirty="0">
                <a:solidFill>
                  <a:schemeClr val="tx1"/>
                </a:solidFill>
                <a:latin typeface="Arial" charset="0"/>
                <a:ea typeface="Arial" charset="0"/>
                <a:cs typeface="Arial" charset="0"/>
              </a:rPr>
              <a:t>)$, ground speed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and course $(\chi)$ </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Notice that states are not independent -- related by wind 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Use wind triangle relations to introduce two pseudo measurements.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Assume $\gamma=\</a:t>
            </a:r>
            <a:r>
              <a:rPr lang="en-US" sz="1200" kern="1200" dirty="0" err="1">
                <a:solidFill>
                  <a:schemeClr val="tx1"/>
                </a:solidFill>
                <a:latin typeface="Arial" charset="0"/>
                <a:ea typeface="Arial" charset="0"/>
                <a:cs typeface="Arial" charset="0"/>
              </a:rPr>
              <a:t>gamma_a</a:t>
            </a:r>
            <a:r>
              <a:rPr lang="en-US" sz="1200" kern="1200" dirty="0">
                <a:solidFill>
                  <a:schemeClr val="tx1"/>
                </a:solidFill>
                <a:latin typeface="Arial" charset="0"/>
                <a:ea typeface="Arial" charset="0"/>
                <a:cs typeface="Arial" charset="0"/>
              </a:rPr>
              <a:t>=0$:</a:t>
            </a:r>
          </a:p>
          <a:p>
            <a:r>
              <a:rPr lang="en-US" sz="1200" kern="1200" dirty="0">
                <a:solidFill>
                  <a:schemeClr val="tx1"/>
                </a:solidFill>
                <a:latin typeface="Arial" charset="0"/>
                <a:ea typeface="Arial" charset="0"/>
                <a:cs typeface="Arial" charset="0"/>
              </a:rPr>
              <a:t>\begin{align*}</a:t>
            </a:r>
          </a:p>
          <a:p>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 </a:t>
            </a:r>
            <a:r>
              <a:rPr lang="it-IT" sz="1200" kern="1200" dirty="0" err="1">
                <a:solidFill>
                  <a:schemeClr val="tx1"/>
                </a:solidFill>
                <a:latin typeface="Arial" charset="0"/>
                <a:ea typeface="Arial" charset="0"/>
                <a:cs typeface="Arial" charset="0"/>
              </a:rPr>
              <a:t>w_e</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noindent</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From </a:t>
            </a:r>
            <a:r>
              <a:rPr lang="it-IT" sz="1200" kern="1200" dirty="0" err="1">
                <a:solidFill>
                  <a:schemeClr val="tx1"/>
                </a:solidFill>
                <a:latin typeface="Arial" charset="0"/>
                <a:ea typeface="Arial" charset="0"/>
                <a:cs typeface="Arial" charset="0"/>
              </a:rPr>
              <a:t>these</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expressions</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define</a:t>
            </a:r>
            <a:r>
              <a:rPr lang="it-IT" sz="1200" kern="1200" dirty="0">
                <a:solidFill>
                  <a:schemeClr val="tx1"/>
                </a:solidFill>
                <a:latin typeface="Arial" charset="0"/>
                <a:ea typeface="Arial" charset="0"/>
                <a:cs typeface="Arial" charset="0"/>
              </a:rPr>
              <a:t> the pseudo </a:t>
            </a:r>
            <a:r>
              <a:rPr lang="it-IT" sz="1200" kern="1200" dirty="0" err="1">
                <a:solidFill>
                  <a:schemeClr val="tx1"/>
                </a:solidFill>
                <a:latin typeface="Arial" charset="0"/>
                <a:ea typeface="Arial" charset="0"/>
                <a:cs typeface="Arial" charset="0"/>
              </a:rPr>
              <a:t>measurements</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windtri,n</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it-IT" sz="1200" kern="1200" dirty="0">
                <a:solidFill>
                  <a:schemeClr val="tx1"/>
                </a:solidFill>
                <a:latin typeface="Arial" charset="0"/>
                <a:ea typeface="Arial" charset="0"/>
                <a:cs typeface="Arial" charset="0"/>
              </a:rPr>
              <a:t>y_{\text{</a:t>
            </a:r>
            <a:r>
              <a:rPr lang="it-IT" sz="1200" kern="1200" dirty="0" err="1">
                <a:solidFill>
                  <a:schemeClr val="tx1"/>
                </a:solidFill>
                <a:latin typeface="Arial" charset="0"/>
                <a:ea typeface="Arial" charset="0"/>
                <a:cs typeface="Arial" charset="0"/>
              </a:rPr>
              <a:t>windtri,e</a:t>
            </a:r>
            <a:r>
              <a:rPr lang="it-IT" sz="1200" kern="1200" dirty="0">
                <a:solidFill>
                  <a:schemeClr val="tx1"/>
                </a:solidFill>
                <a:latin typeface="Arial" charset="0"/>
                <a:ea typeface="Arial" charset="0"/>
                <a:cs typeface="Arial" charset="0"/>
              </a:rPr>
              <a:t>}}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 </a:t>
            </a:r>
            <a:r>
              <a:rPr lang="it-IT" sz="1200" kern="1200" dirty="0" err="1">
                <a:solidFill>
                  <a:schemeClr val="tx1"/>
                </a:solidFill>
                <a:latin typeface="Arial" charset="0"/>
                <a:ea typeface="Arial" charset="0"/>
                <a:cs typeface="Arial" charset="0"/>
              </a:rPr>
              <a:t>w_e</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err="1">
                <a:solidFill>
                  <a:schemeClr val="tx1"/>
                </a:solidFill>
                <a:latin typeface="Arial" charset="0"/>
                <a:ea typeface="Arial" charset="0"/>
                <a:cs typeface="Arial" charset="0"/>
              </a:rPr>
              <a:t>where</a:t>
            </a:r>
            <a:r>
              <a:rPr lang="it-IT" sz="1200" kern="1200" dirty="0">
                <a:solidFill>
                  <a:schemeClr val="tx1"/>
                </a:solidFill>
                <a:latin typeface="Arial" charset="0"/>
                <a:ea typeface="Arial" charset="0"/>
                <a:cs typeface="Arial" charset="0"/>
              </a:rPr>
              <a:t> (pseudo) </a:t>
            </a:r>
            <a:r>
              <a:rPr lang="it-IT" sz="1200" kern="1200" dirty="0" err="1">
                <a:solidFill>
                  <a:schemeClr val="tx1"/>
                </a:solidFill>
                <a:latin typeface="Arial" charset="0"/>
                <a:ea typeface="Arial" charset="0"/>
                <a:cs typeface="Arial" charset="0"/>
              </a:rPr>
              <a:t>measurement</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values</a:t>
            </a:r>
            <a:r>
              <a:rPr lang="it-IT" sz="1200" kern="1200" dirty="0">
                <a:solidFill>
                  <a:schemeClr val="tx1"/>
                </a:solidFill>
                <a:latin typeface="Arial" charset="0"/>
                <a:ea typeface="Arial" charset="0"/>
                <a:cs typeface="Arial" charset="0"/>
              </a:rPr>
              <a:t> are </a:t>
            </a:r>
            <a:r>
              <a:rPr lang="it-IT" sz="1200" kern="1200" dirty="0" err="1">
                <a:solidFill>
                  <a:schemeClr val="tx1"/>
                </a:solidFill>
                <a:latin typeface="Arial" charset="0"/>
                <a:ea typeface="Arial" charset="0"/>
                <a:cs typeface="Arial" charset="0"/>
              </a:rPr>
              <a:t>equal</a:t>
            </a:r>
            <a:r>
              <a:rPr lang="it-IT" sz="1200" kern="1200" dirty="0">
                <a:solidFill>
                  <a:schemeClr val="tx1"/>
                </a:solidFill>
                <a:latin typeface="Arial" charset="0"/>
                <a:ea typeface="Arial" charset="0"/>
                <a:cs typeface="Arial" charset="0"/>
              </a:rPr>
              <a:t> to zero.</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41</a:t>
            </a:fld>
            <a:endParaRPr lang="en-US"/>
          </a:p>
        </p:txBody>
      </p:sp>
    </p:spTree>
    <p:extLst>
      <p:ext uri="{BB962C8B-B14F-4D97-AF65-F5344CB8AC3E}">
        <p14:creationId xmlns:p14="http://schemas.microsoft.com/office/powerpoint/2010/main" val="1529188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 resulting measurement model is given by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y_{GPS} = 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\eta_{GPS}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$y_{GPS} = (y_{</a:t>
            </a:r>
            <a:r>
              <a:rPr lang="en-US" sz="1200" kern="1200" dirty="0" err="1">
                <a:solidFill>
                  <a:schemeClr val="tx1"/>
                </a:solidFill>
                <a:latin typeface="Arial" charset="0"/>
                <a:ea typeface="Arial" charset="0"/>
                <a:cs typeface="Arial" charset="0"/>
              </a:rPr>
              <a:t>GPS,n</a:t>
            </a:r>
            <a:r>
              <a:rPr lang="en-US" sz="1200" kern="1200" dirty="0">
                <a:solidFill>
                  <a:schemeClr val="tx1"/>
                </a:solidFill>
                <a:latin typeface="Arial" charset="0"/>
                <a:ea typeface="Arial" charset="0"/>
                <a:cs typeface="Arial" charset="0"/>
              </a:rPr>
              <a:t>}, y_{</a:t>
            </a:r>
            <a:r>
              <a:rPr lang="en-US" sz="1200" kern="1200" dirty="0" err="1">
                <a:solidFill>
                  <a:schemeClr val="tx1"/>
                </a:solidFill>
                <a:latin typeface="Arial" charset="0"/>
                <a:ea typeface="Arial" charset="0"/>
                <a:cs typeface="Arial" charset="0"/>
              </a:rPr>
              <a:t>GPS,e</a:t>
            </a:r>
            <a:r>
              <a:rPr lang="en-US" sz="1200" kern="1200" dirty="0">
                <a:solidFill>
                  <a:schemeClr val="tx1"/>
                </a:solidFill>
                <a:latin typeface="Arial" charset="0"/>
                <a:ea typeface="Arial" charset="0"/>
                <a:cs typeface="Arial" charset="0"/>
              </a:rPr>
              <a:t>}, y_{</a:t>
            </a:r>
            <a:r>
              <a:rPr lang="en-US" sz="1200" kern="1200" dirty="0" err="1">
                <a:solidFill>
                  <a:schemeClr val="tx1"/>
                </a:solidFill>
                <a:latin typeface="Arial" charset="0"/>
                <a:ea typeface="Arial" charset="0"/>
                <a:cs typeface="Arial" charset="0"/>
              </a:rPr>
              <a:t>GPS,V_g</a:t>
            </a:r>
            <a:r>
              <a:rPr lang="en-US" sz="1200" kern="1200" dirty="0">
                <a:solidFill>
                  <a:schemeClr val="tx1"/>
                </a:solidFill>
                <a:latin typeface="Arial" charset="0"/>
                <a:ea typeface="Arial" charset="0"/>
                <a:cs typeface="Arial" charset="0"/>
              </a:rPr>
              <a:t>}, y_{GPS,\chi}, y_{\text{</a:t>
            </a:r>
            <a:r>
              <a:rPr lang="en-US" sz="1200" kern="1200" dirty="0" err="1">
                <a:solidFill>
                  <a:schemeClr val="tx1"/>
                </a:solidFill>
                <a:latin typeface="Arial" charset="0"/>
                <a:ea typeface="Arial" charset="0"/>
                <a:cs typeface="Arial" charset="0"/>
              </a:rPr>
              <a:t>wind,n</a:t>
            </a:r>
            <a:r>
              <a:rPr lang="en-US" sz="1200" kern="1200" dirty="0">
                <a:solidFill>
                  <a:schemeClr val="tx1"/>
                </a:solidFill>
                <a:latin typeface="Arial" charset="0"/>
                <a:ea typeface="Arial" charset="0"/>
                <a:cs typeface="Arial" charset="0"/>
              </a:rPr>
              <a:t>}}, y_{\text{</a:t>
            </a:r>
            <a:r>
              <a:rPr lang="en-US" sz="1200" kern="1200" dirty="0" err="1">
                <a:solidFill>
                  <a:schemeClr val="tx1"/>
                </a:solidFill>
                <a:latin typeface="Arial" charset="0"/>
                <a:ea typeface="Arial" charset="0"/>
                <a:cs typeface="Arial" charset="0"/>
              </a:rPr>
              <a:t>wind,e</a:t>
            </a:r>
            <a:r>
              <a:rPr lang="en-US" sz="1200" kern="1200" dirty="0">
                <a:solidFill>
                  <a:schemeClr val="tx1"/>
                </a:solidFill>
                <a:latin typeface="Arial" charset="0"/>
                <a:ea typeface="Arial" charset="0"/>
                <a:cs typeface="Arial" charset="0"/>
              </a:rPr>
              <a:t>}})$, and</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x,u</a:t>
            </a:r>
            <a:r>
              <a:rPr lang="en-US" sz="1200" kern="1200" dirty="0">
                <a:solidFill>
                  <a:schemeClr val="tx1"/>
                </a:solidFill>
                <a:latin typeface="Arial" charset="0"/>
                <a:ea typeface="Arial" charset="0"/>
                <a:cs typeface="Arial" charset="0"/>
              </a:rPr>
              <a:t>)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\chi \\</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 + </a:t>
            </a:r>
            <a:r>
              <a:rPr lang="it-IT" sz="1200" kern="1200" dirty="0" err="1">
                <a:solidFill>
                  <a:schemeClr val="tx1"/>
                </a:solidFill>
                <a:latin typeface="Arial" charset="0"/>
                <a:ea typeface="Arial" charset="0"/>
                <a:cs typeface="Arial" charset="0"/>
              </a:rPr>
              <a:t>w_n</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t>
            </a:r>
          </a:p>
          <a:p>
            <a:r>
              <a:rPr lang="pl-PL" sz="1200" kern="1200" dirty="0">
                <a:solidFill>
                  <a:schemeClr val="tx1"/>
                </a:solidFill>
                <a:latin typeface="Arial" charset="0"/>
                <a:ea typeface="Arial" charset="0"/>
                <a:cs typeface="Arial" charset="0"/>
              </a:rPr>
              <a:t>         </a:t>
            </a:r>
            <a:r>
              <a:rPr lang="pl-PL" sz="1200" kern="1200" dirty="0" err="1">
                <a:solidFill>
                  <a:schemeClr val="tx1"/>
                </a:solidFill>
                <a:latin typeface="Arial" charset="0"/>
                <a:ea typeface="Arial" charset="0"/>
                <a:cs typeface="Arial" charset="0"/>
              </a:rPr>
              <a:t>V_a</a:t>
            </a:r>
            <a:r>
              <a:rPr lang="pl-PL" sz="1200" kern="1200" dirty="0">
                <a:solidFill>
                  <a:schemeClr val="tx1"/>
                </a:solidFill>
                <a:latin typeface="Arial" charset="0"/>
                <a:ea typeface="Arial" charset="0"/>
                <a:cs typeface="Arial" charset="0"/>
              </a:rPr>
              <a:t>\sin\psi + </a:t>
            </a:r>
            <a:r>
              <a:rPr lang="pl-PL" sz="1200" kern="1200" dirty="0" err="1">
                <a:solidFill>
                  <a:schemeClr val="tx1"/>
                </a:solidFill>
                <a:latin typeface="Arial" charset="0"/>
                <a:ea typeface="Arial" charset="0"/>
                <a:cs typeface="Arial" charset="0"/>
              </a:rPr>
              <a:t>w_e</a:t>
            </a:r>
            <a:r>
              <a:rPr lang="pl-PL" sz="1200" kern="1200" dirty="0">
                <a:solidFill>
                  <a:schemeClr val="tx1"/>
                </a:solidFill>
                <a:latin typeface="Arial" charset="0"/>
                <a:ea typeface="Arial" charset="0"/>
                <a:cs typeface="Arial" charset="0"/>
              </a:rPr>
              <a:t> - </a:t>
            </a:r>
            <a:r>
              <a:rPr lang="pl-PL" sz="1200" kern="1200" dirty="0" err="1">
                <a:solidFill>
                  <a:schemeClr val="tx1"/>
                </a:solidFill>
                <a:latin typeface="Arial" charset="0"/>
                <a:ea typeface="Arial" charset="0"/>
                <a:cs typeface="Arial" charset="0"/>
              </a:rPr>
              <a:t>V_g</a:t>
            </a:r>
            <a:r>
              <a:rPr lang="pl-PL" sz="1200" kern="1200" dirty="0">
                <a:solidFill>
                  <a:schemeClr val="tx1"/>
                </a:solidFill>
                <a:latin typeface="Arial" charset="0"/>
                <a:ea typeface="Arial" charset="0"/>
                <a:cs typeface="Arial" charset="0"/>
              </a:rPr>
              <a:t>\sin\chi</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and</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where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the</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Jacobian</a:t>
            </a:r>
            <a:r>
              <a:rPr lang="tr-TR" sz="1200" kern="1200" dirty="0">
                <a:solidFill>
                  <a:schemeClr val="tx1"/>
                </a:solidFill>
                <a:latin typeface="Arial" charset="0"/>
                <a:ea typeface="Arial" charset="0"/>
                <a:cs typeface="Arial" charset="0"/>
              </a:rPr>
              <a:t> is </a:t>
            </a:r>
            <a:r>
              <a:rPr lang="tr-TR" sz="1200" kern="1200" dirty="0" err="1">
                <a:solidFill>
                  <a:schemeClr val="tx1"/>
                </a:solidFill>
                <a:latin typeface="Arial" charset="0"/>
                <a:ea typeface="Arial" charset="0"/>
                <a:cs typeface="Arial" charset="0"/>
              </a:rPr>
              <a:t>given</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by</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pde</a:t>
            </a:r>
            <a:r>
              <a:rPr lang="en-US" sz="1200" kern="1200" dirty="0">
                <a:solidFill>
                  <a:schemeClr val="tx1"/>
                </a:solidFill>
                <a:latin typeface="Arial" charset="0"/>
                <a:ea typeface="Arial" charset="0"/>
                <a:cs typeface="Arial" charset="0"/>
              </a:rPr>
              <a:t>{h}{x}(\hat{x},u)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0 &amp; 0 &amp; 0 &amp; 0 &amp; 0 &amp; 0 \\</a:t>
            </a:r>
          </a:p>
          <a:p>
            <a:r>
              <a:rPr lang="en-US" sz="1200" kern="1200" dirty="0">
                <a:solidFill>
                  <a:schemeClr val="tx1"/>
                </a:solidFill>
                <a:latin typeface="Arial" charset="0"/>
                <a:ea typeface="Arial" charset="0"/>
                <a:cs typeface="Arial" charset="0"/>
              </a:rPr>
              <a:t>    0 &amp; 1 &amp; 0 &amp; 0 &amp; 0 &amp; 0 &amp; 0 \\</a:t>
            </a:r>
          </a:p>
          <a:p>
            <a:r>
              <a:rPr lang="en-US" sz="1200" kern="1200" dirty="0">
                <a:solidFill>
                  <a:schemeClr val="tx1"/>
                </a:solidFill>
                <a:latin typeface="Arial" charset="0"/>
                <a:ea typeface="Arial" charset="0"/>
                <a:cs typeface="Arial" charset="0"/>
              </a:rPr>
              <a:t>    0 &amp; 0 &amp; 1 &amp; 0 &amp; 0 &amp; 0 &amp; 0 \\</a:t>
            </a:r>
          </a:p>
          <a:p>
            <a:r>
              <a:rPr lang="en-US" sz="1200" kern="1200" dirty="0">
                <a:solidFill>
                  <a:schemeClr val="tx1"/>
                </a:solidFill>
                <a:latin typeface="Arial" charset="0"/>
                <a:ea typeface="Arial" charset="0"/>
                <a:cs typeface="Arial" charset="0"/>
              </a:rPr>
              <a:t>    0 &amp; 0 &amp; 0 &amp; 1 &amp; 0 &amp; 0 &amp; 0 \\</a:t>
            </a:r>
          </a:p>
          <a:p>
            <a:r>
              <a:rPr lang="it-IT" sz="1200" kern="1200" dirty="0">
                <a:solidFill>
                  <a:schemeClr val="tx1"/>
                </a:solidFill>
                <a:latin typeface="Arial" charset="0"/>
                <a:ea typeface="Arial" charset="0"/>
                <a:cs typeface="Arial" charset="0"/>
              </a:rPr>
              <a:t>    0 &amp; 0 &amp; -\cos\chi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\sin\chi &amp; 1 &amp; 0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\sin\psi \\</a:t>
            </a:r>
          </a:p>
          <a:p>
            <a:r>
              <a:rPr lang="it-IT" sz="1200" kern="1200" dirty="0">
                <a:solidFill>
                  <a:schemeClr val="tx1"/>
                </a:solidFill>
                <a:latin typeface="Arial" charset="0"/>
                <a:ea typeface="Arial" charset="0"/>
                <a:cs typeface="Arial" charset="0"/>
              </a:rPr>
              <a:t>    0 &amp; 0 &amp; -\sin\chi &amp; -</a:t>
            </a:r>
            <a:r>
              <a:rPr lang="it-IT" sz="1200" kern="1200" dirty="0" err="1">
                <a:solidFill>
                  <a:schemeClr val="tx1"/>
                </a:solidFill>
                <a:latin typeface="Arial" charset="0"/>
                <a:ea typeface="Arial" charset="0"/>
                <a:cs typeface="Arial" charset="0"/>
              </a:rPr>
              <a:t>V_g</a:t>
            </a:r>
            <a:r>
              <a:rPr lang="it-IT" sz="1200" kern="1200" dirty="0">
                <a:solidFill>
                  <a:schemeClr val="tx1"/>
                </a:solidFill>
                <a:latin typeface="Arial" charset="0"/>
                <a:ea typeface="Arial" charset="0"/>
                <a:cs typeface="Arial" charset="0"/>
              </a:rPr>
              <a:t>\cos\chi &amp; 0 &amp; 1 &amp; </a:t>
            </a:r>
            <a:r>
              <a:rPr lang="it-IT" sz="1200" kern="1200" dirty="0" err="1">
                <a:solidFill>
                  <a:schemeClr val="tx1"/>
                </a:solidFill>
                <a:latin typeface="Arial" charset="0"/>
                <a:ea typeface="Arial" charset="0"/>
                <a:cs typeface="Arial" charset="0"/>
              </a:rPr>
              <a:t>V_a</a:t>
            </a:r>
            <a:r>
              <a:rPr lang="it-IT" sz="1200" kern="1200" dirty="0">
                <a:solidFill>
                  <a:schemeClr val="tx1"/>
                </a:solidFill>
                <a:latin typeface="Arial" charset="0"/>
                <a:ea typeface="Arial" charset="0"/>
                <a:cs typeface="Arial" charset="0"/>
              </a:rPr>
              <a:t>\cos\psi</a:t>
            </a: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42</a:t>
            </a:fld>
            <a:endParaRPr lang="en-US"/>
          </a:p>
        </p:txBody>
      </p:sp>
    </p:spTree>
    <p:extLst>
      <p:ext uri="{BB962C8B-B14F-4D97-AF65-F5344CB8AC3E}">
        <p14:creationId xmlns:p14="http://schemas.microsoft.com/office/powerpoint/2010/main" val="22237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Similar to least squares, measurement outliers can negatively impact performance of the Kalman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However, the KF/EKF provides a way to detect outliers.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innovation sequence: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 C \hat{x}_k^- = C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C\hat{x}_k^- = C\tilde{x}_k^-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covariance of the innovation sequence is </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S_k</a:t>
            </a:r>
            <a:r>
              <a:rPr lang="en-US" sz="1200" kern="1200" dirty="0">
                <a:solidFill>
                  <a:schemeClr val="tx1"/>
                </a:solidFill>
                <a:effectLst/>
                <a:latin typeface="Arial" charset="0"/>
                <a:ea typeface="Arial" charset="0"/>
                <a:cs typeface="Arial" charset="0"/>
              </a:rPr>
              <a:t> &amp;= E\{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^\top \} = E\{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C\tilde{x}_k^-)^\top \} = R + C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C^\top.</a:t>
            </a:r>
          </a:p>
          <a:p>
            <a:r>
              <a:rPr lang="en-US" sz="1200" kern="1200" dirty="0">
                <a:solidFill>
                  <a:schemeClr val="tx1"/>
                </a:solidFill>
                <a:effectLst/>
                <a:latin typeface="Arial" charset="0"/>
                <a:ea typeface="Arial" charset="0"/>
                <a:cs typeface="Arial" charset="0"/>
              </a:rPr>
              <a:t>\end{align*}</a:t>
            </a:r>
          </a:p>
          <a:p>
            <a:endParaRPr lang="en-US" dirty="0"/>
          </a:p>
        </p:txBody>
      </p:sp>
      <p:sp>
        <p:nvSpPr>
          <p:cNvPr id="4" name="Slide Number Placeholder 3"/>
          <p:cNvSpPr>
            <a:spLocks noGrp="1"/>
          </p:cNvSpPr>
          <p:nvPr>
            <p:ph type="sldNum" sz="quarter" idx="5"/>
          </p:nvPr>
        </p:nvSpPr>
        <p:spPr/>
        <p:txBody>
          <a:bodyPr/>
          <a:lstStyle/>
          <a:p>
            <a:fld id="{88A220D4-8918-2B41-8381-D87E20881A2A}" type="slidenum">
              <a:rPr lang="en-US" smtClean="0"/>
              <a:pPr/>
              <a:t>44</a:t>
            </a:fld>
            <a:endParaRPr lang="en-US"/>
          </a:p>
        </p:txBody>
      </p:sp>
    </p:spTree>
    <p:extLst>
      <p:ext uri="{BB962C8B-B14F-4D97-AF65-F5344CB8AC3E}">
        <p14:creationId xmlns:p14="http://schemas.microsoft.com/office/powerpoint/2010/main" val="248980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Similar to least squares, measurement outliers can negatively impact performance of the Kalman Filter.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However, the KF/EKF provides a way to detect outliers.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innovation sequence: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 C \hat{x}_k^- = C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C\hat{x}_k^- = C\tilde{x}_k^- +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covariance of the innovation sequence is </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S_k</a:t>
            </a:r>
            <a:r>
              <a:rPr lang="en-US" sz="1200" kern="1200" dirty="0">
                <a:solidFill>
                  <a:schemeClr val="tx1"/>
                </a:solidFill>
                <a:effectLst/>
                <a:latin typeface="Arial" charset="0"/>
                <a:ea typeface="Arial" charset="0"/>
                <a:cs typeface="Arial" charset="0"/>
              </a:rPr>
              <a:t> &amp;= E\{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v_k</a:t>
            </a:r>
            <a:r>
              <a:rPr lang="en-US" sz="1200" kern="1200" dirty="0">
                <a:solidFill>
                  <a:schemeClr val="tx1"/>
                </a:solidFill>
                <a:effectLst/>
                <a:latin typeface="Arial" charset="0"/>
                <a:ea typeface="Arial" charset="0"/>
                <a:cs typeface="Arial" charset="0"/>
              </a:rPr>
              <a:t>^\top \} = E\{ (\</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a:t>
            </a:r>
            <a:r>
              <a:rPr lang="en-US" sz="1200" kern="1200" dirty="0" err="1">
                <a:solidFill>
                  <a:schemeClr val="tx1"/>
                </a:solidFill>
                <a:effectLst/>
                <a:latin typeface="Arial" charset="0"/>
                <a:ea typeface="Arial" charset="0"/>
                <a:cs typeface="Arial" charset="0"/>
              </a:rPr>
              <a:t>eta_k</a:t>
            </a:r>
            <a:r>
              <a:rPr lang="en-US" sz="1200" kern="1200" dirty="0">
                <a:solidFill>
                  <a:schemeClr val="tx1"/>
                </a:solidFill>
                <a:effectLst/>
                <a:latin typeface="Arial" charset="0"/>
                <a:ea typeface="Arial" charset="0"/>
                <a:cs typeface="Arial" charset="0"/>
              </a:rPr>
              <a:t> + C\tilde{x}_k^-)^\top \} = R + C </a:t>
            </a:r>
            <a:r>
              <a:rPr lang="en-US" sz="1200" kern="1200" dirty="0" err="1">
                <a:solidFill>
                  <a:schemeClr val="tx1"/>
                </a:solidFill>
                <a:effectLst/>
                <a:latin typeface="Arial" charset="0"/>
                <a:ea typeface="Arial" charset="0"/>
                <a:cs typeface="Arial" charset="0"/>
              </a:rPr>
              <a:t>P_k</a:t>
            </a:r>
            <a:r>
              <a:rPr lang="en-US" sz="1200" kern="1200" dirty="0">
                <a:solidFill>
                  <a:schemeClr val="tx1"/>
                </a:solidFill>
                <a:effectLst/>
                <a:latin typeface="Arial" charset="0"/>
                <a:ea typeface="Arial" charset="0"/>
                <a:cs typeface="Arial" charset="0"/>
              </a:rPr>
              <a:t>^- C^\top.</a:t>
            </a:r>
          </a:p>
          <a:p>
            <a:r>
              <a:rPr lang="en-US" sz="1200" kern="1200" dirty="0">
                <a:solidFill>
                  <a:schemeClr val="tx1"/>
                </a:solidFill>
                <a:effectLst/>
                <a:latin typeface="Arial" charset="0"/>
                <a:ea typeface="Arial" charset="0"/>
                <a:cs typeface="Arial" charset="0"/>
              </a:rPr>
              <a:t>\end{align*}</a:t>
            </a:r>
          </a:p>
          <a:p>
            <a:endParaRPr lang="en-US" dirty="0"/>
          </a:p>
        </p:txBody>
      </p:sp>
      <p:sp>
        <p:nvSpPr>
          <p:cNvPr id="4" name="Slide Number Placeholder 3"/>
          <p:cNvSpPr>
            <a:spLocks noGrp="1"/>
          </p:cNvSpPr>
          <p:nvPr>
            <p:ph type="sldNum" sz="quarter" idx="5"/>
          </p:nvPr>
        </p:nvSpPr>
        <p:spPr/>
        <p:txBody>
          <a:bodyPr/>
          <a:lstStyle/>
          <a:p>
            <a:fld id="{88A220D4-8918-2B41-8381-D87E20881A2A}" type="slidenum">
              <a:rPr lang="en-US" smtClean="0"/>
              <a:pPr/>
              <a:t>45</a:t>
            </a:fld>
            <a:endParaRPr lang="en-US"/>
          </a:p>
        </p:txBody>
      </p:sp>
    </p:spTree>
    <p:extLst>
      <p:ext uri="{BB962C8B-B14F-4D97-AF65-F5344CB8AC3E}">
        <p14:creationId xmlns:p14="http://schemas.microsoft.com/office/powerpoint/2010/main" val="83700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0BA54AB9-3947-3A49-97DE-5CC50C5962D2}" type="slidenum">
              <a:rPr lang="en-US"/>
              <a:pPr/>
              <a:t>46</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kern="1200" dirty="0">
                <a:solidFill>
                  <a:schemeClr val="tx1"/>
                </a:solidFill>
                <a:latin typeface="Arial" charset="0"/>
                <a:ea typeface="Arial" charset="0"/>
                <a:cs typeface="Arial" charset="0"/>
              </a:rPr>
              <a:t>\hat{p} &amp;= \mathit{LPF}(y_{\text{gyro,x}}) \\</a:t>
            </a:r>
          </a:p>
          <a:p>
            <a:r>
              <a:rPr lang="hu-HU" sz="1200" kern="1200" dirty="0">
                <a:solidFill>
                  <a:schemeClr val="tx1"/>
                </a:solidFill>
                <a:latin typeface="Arial" charset="0"/>
                <a:ea typeface="Arial" charset="0"/>
                <a:cs typeface="Arial" charset="0"/>
              </a:rPr>
              <a:t>\hat{q} &amp;= \mathit{LPF}(y_{\text{gyro,y}}) \\</a:t>
            </a:r>
          </a:p>
          <a:p>
            <a:r>
              <a:rPr lang="hu-HU" sz="1200" kern="1200" dirty="0">
                <a:solidFill>
                  <a:schemeClr val="tx1"/>
                </a:solidFill>
                <a:latin typeface="Arial" charset="0"/>
                <a:ea typeface="Arial" charset="0"/>
                <a:cs typeface="Arial" charset="0"/>
              </a:rPr>
              <a:t>\hat{r} &amp;= \mathit{LPF}(y_{\text{gyro,z}}) \\</a:t>
            </a:r>
          </a:p>
          <a:p>
            <a:r>
              <a:rPr lang="en-US" sz="1200" kern="1200" dirty="0">
                <a:solidFill>
                  <a:schemeClr val="tx1"/>
                </a:solidFill>
                <a:latin typeface="Arial" charset="0"/>
                <a:ea typeface="Arial" charset="0"/>
                <a:cs typeface="Arial" charset="0"/>
              </a:rPr>
              <a:t>\hat{h}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{LPF}(y_{\text{static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}})}{\rho g} \\</a:t>
            </a:r>
          </a:p>
          <a:p>
            <a:r>
              <a:rPr lang="en-US" sz="1200" kern="1200" dirty="0">
                <a:solidFill>
                  <a:schemeClr val="tx1"/>
                </a:solidFill>
                <a:latin typeface="Arial" charset="0"/>
                <a:ea typeface="Arial" charset="0"/>
                <a:cs typeface="Arial" charset="0"/>
              </a:rPr>
              <a:t>\hat{V}_a &amp;= \sqrt{\frac{2}{\rho}\</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{LPF}(y_{\text{diff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cs typeface="Arial" charset="0"/>
            </a:endParaRP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gyro,x</a:t>
            </a:r>
            <a:r>
              <a:rPr lang="en-US" sz="1200" kern="1200" dirty="0">
                <a:solidFill>
                  <a:schemeClr val="tx1"/>
                </a:solidFill>
                <a:effectLst/>
                <a:latin typeface="Arial" charset="0"/>
                <a:ea typeface="Arial" charset="0"/>
                <a:cs typeface="Arial" charset="0"/>
              </a:rPr>
              <a:t>}} &amp;= p + \</a:t>
            </a:r>
            <a:r>
              <a:rPr lang="en-US" sz="1200" kern="1200" dirty="0" err="1">
                <a:solidFill>
                  <a:schemeClr val="tx1"/>
                </a:solidFill>
                <a:effectLst/>
                <a:latin typeface="Arial" charset="0"/>
                <a:ea typeface="Arial" charset="0"/>
                <a:cs typeface="Arial" charset="0"/>
              </a:rPr>
              <a:t>beta_p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eta_p</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gyro,y</a:t>
            </a:r>
            <a:r>
              <a:rPr lang="en-US" sz="1200" kern="1200" dirty="0">
                <a:solidFill>
                  <a:schemeClr val="tx1"/>
                </a:solidFill>
                <a:effectLst/>
                <a:latin typeface="Arial" charset="0"/>
                <a:ea typeface="Arial" charset="0"/>
                <a:cs typeface="Arial" charset="0"/>
              </a:rPr>
              <a:t>}} &amp;= q + \</a:t>
            </a:r>
            <a:r>
              <a:rPr lang="en-US" sz="1200" kern="1200" dirty="0" err="1">
                <a:solidFill>
                  <a:schemeClr val="tx1"/>
                </a:solidFill>
                <a:effectLst/>
                <a:latin typeface="Arial" charset="0"/>
                <a:ea typeface="Arial" charset="0"/>
                <a:cs typeface="Arial" charset="0"/>
              </a:rPr>
              <a:t>beta_q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eta_q</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t>
            </a:r>
            <a:r>
              <a:rPr lang="en-US" sz="1200" kern="1200" dirty="0" err="1">
                <a:solidFill>
                  <a:schemeClr val="tx1"/>
                </a:solidFill>
                <a:effectLst/>
                <a:latin typeface="Arial" charset="0"/>
                <a:ea typeface="Arial" charset="0"/>
                <a:cs typeface="Arial" charset="0"/>
              </a:rPr>
              <a:t>gyro,z</a:t>
            </a:r>
            <a:r>
              <a:rPr lang="en-US" sz="1200" kern="1200" dirty="0">
                <a:solidFill>
                  <a:schemeClr val="tx1"/>
                </a:solidFill>
                <a:effectLst/>
                <a:latin typeface="Arial" charset="0"/>
                <a:ea typeface="Arial" charset="0"/>
                <a:cs typeface="Arial" charset="0"/>
              </a:rPr>
              <a:t>}} &amp;= r + \</a:t>
            </a:r>
            <a:r>
              <a:rPr lang="en-US" sz="1200" kern="1200" dirty="0" err="1">
                <a:solidFill>
                  <a:schemeClr val="tx1"/>
                </a:solidFill>
                <a:effectLst/>
                <a:latin typeface="Arial" charset="0"/>
                <a:ea typeface="Arial" charset="0"/>
                <a:cs typeface="Arial" charset="0"/>
              </a:rPr>
              <a:t>beta_r</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eta_r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y_{\text{abs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\rho g h + \beta_{\text{abs}} + \eta_{\text{abs}} \\</a:t>
            </a:r>
          </a:p>
          <a:p>
            <a:r>
              <a:rPr lang="en-US" sz="1200" kern="1200" dirty="0">
                <a:solidFill>
                  <a:schemeClr val="tx1"/>
                </a:solidFill>
                <a:effectLst/>
                <a:latin typeface="Arial" charset="0"/>
                <a:ea typeface="Arial" charset="0"/>
                <a:cs typeface="Arial" charset="0"/>
              </a:rPr>
              <a:t>y_{\text{diff </a:t>
            </a:r>
            <a:r>
              <a:rPr lang="en-US" sz="1200" kern="1200" dirty="0" err="1">
                <a:solidFill>
                  <a:schemeClr val="tx1"/>
                </a:solidFill>
                <a:effectLst/>
                <a:latin typeface="Arial" charset="0"/>
                <a:ea typeface="Arial" charset="0"/>
                <a:cs typeface="Arial" charset="0"/>
              </a:rPr>
              <a:t>pres</a:t>
            </a:r>
            <a:r>
              <a:rPr lang="en-US" sz="1200" kern="1200" dirty="0">
                <a:solidFill>
                  <a:schemeClr val="tx1"/>
                </a:solidFill>
                <a:effectLst/>
                <a:latin typeface="Arial" charset="0"/>
                <a:ea typeface="Arial" charset="0"/>
                <a:cs typeface="Arial" charset="0"/>
              </a:rPr>
              <a:t>}} &amp;= \frac{1}{2}\rho V_a^2 + \beta_{\text{diff}} + \eta_{\text{diff}}</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5</a:t>
            </a:fld>
            <a:endParaRPr lang="en-US"/>
          </a:p>
        </p:txBody>
      </p:sp>
    </p:spTree>
    <p:extLst>
      <p:ext uri="{BB962C8B-B14F-4D97-AF65-F5344CB8AC3E}">
        <p14:creationId xmlns:p14="http://schemas.microsoft.com/office/powerpoint/2010/main" val="4215936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Assuming steady, level flight (no acceleration), we can also invert accelerometer measurements to determine pitch and roll.  Accelerometer outputs are </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 &amp;= \dot{u} + </a:t>
            </a:r>
            <a:r>
              <a:rPr lang="en-US" sz="1200" kern="1200" dirty="0" err="1">
                <a:solidFill>
                  <a:schemeClr val="tx1"/>
                </a:solidFill>
                <a:latin typeface="Arial" charset="0"/>
                <a:ea typeface="Arial" charset="0"/>
                <a:cs typeface="Arial" charset="0"/>
              </a:rPr>
              <a:t>qw</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rv</a:t>
            </a:r>
            <a:r>
              <a:rPr lang="en-US" sz="1200" kern="1200" dirty="0">
                <a:solidFill>
                  <a:schemeClr val="tx1"/>
                </a:solidFill>
                <a:latin typeface="Arial" charset="0"/>
                <a:ea typeface="Arial" charset="0"/>
                <a:cs typeface="Arial" charset="0"/>
              </a:rPr>
              <a:t> + g\sin\theta +</a:t>
            </a:r>
          </a:p>
          <a:p>
            <a:r>
              <a:rPr lang="en-US" sz="1200" kern="1200" dirty="0">
                <a:solidFill>
                  <a:schemeClr val="tx1"/>
                </a:solidFill>
                <a:latin typeface="Arial" charset="0"/>
                <a:ea typeface="Arial" charset="0"/>
                <a:cs typeface="Arial" charset="0"/>
              </a:rPr>
              <a:t>\eta_{\text{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 \\</a:t>
            </a:r>
          </a:p>
          <a:p>
            <a:r>
              <a:rPr lang="ro-RO" sz="1200" kern="1200" dirty="0">
                <a:solidFill>
                  <a:schemeClr val="tx1"/>
                </a:solidFill>
                <a:latin typeface="Arial" charset="0"/>
                <a:ea typeface="Arial" charset="0"/>
                <a:cs typeface="Arial" charset="0"/>
              </a:rPr>
              <a:t>y_{\text{accel,y}} &amp;= \dot{v} + ru - pw</a:t>
            </a:r>
          </a:p>
          <a:p>
            <a:r>
              <a:rPr lang="ro-RO" sz="1200" kern="1200" dirty="0">
                <a:solidFill>
                  <a:schemeClr val="tx1"/>
                </a:solidFill>
                <a:latin typeface="Arial" charset="0"/>
                <a:ea typeface="Arial" charset="0"/>
                <a:cs typeface="Arial" charset="0"/>
              </a:rPr>
              <a:t>-g\cos\theta\sin\phi +</a:t>
            </a:r>
          </a:p>
          <a:p>
            <a:r>
              <a:rPr lang="ro-RO" sz="1200" kern="1200" dirty="0">
                <a:solidFill>
                  <a:schemeClr val="tx1"/>
                </a:solidFill>
                <a:latin typeface="Arial" charset="0"/>
                <a:ea typeface="Arial" charset="0"/>
                <a:cs typeface="Arial" charset="0"/>
              </a:rPr>
              <a:t>\eta_{\text{accel,y}} \\</a:t>
            </a:r>
          </a:p>
          <a:p>
            <a:r>
              <a:rPr lang="nl-NL" sz="1200" kern="1200" dirty="0">
                <a:solidFill>
                  <a:schemeClr val="tx1"/>
                </a:solidFill>
                <a:latin typeface="Arial" charset="0"/>
                <a:ea typeface="Arial" charset="0"/>
                <a:cs typeface="Arial" charset="0"/>
              </a:rPr>
              <a:t>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 &amp;= \dot{w} + pv - </a:t>
            </a:r>
            <a:r>
              <a:rPr lang="nl-NL" sz="1200" kern="1200" dirty="0" err="1">
                <a:solidFill>
                  <a:schemeClr val="tx1"/>
                </a:solidFill>
                <a:latin typeface="Arial" charset="0"/>
                <a:ea typeface="Arial" charset="0"/>
                <a:cs typeface="Arial" charset="0"/>
              </a:rPr>
              <a:t>qu</a:t>
            </a:r>
            <a:r>
              <a:rPr lang="nl-NL" sz="1200" kern="1200" dirty="0">
                <a:solidFill>
                  <a:schemeClr val="tx1"/>
                </a:solidFill>
                <a:latin typeface="Arial" charset="0"/>
                <a:ea typeface="Arial" charset="0"/>
                <a:cs typeface="Arial" charset="0"/>
              </a:rPr>
              <a:t> -</a:t>
            </a:r>
          </a:p>
          <a:p>
            <a:r>
              <a:rPr lang="nl-NL" sz="1200" kern="1200" dirty="0">
                <a:solidFill>
                  <a:schemeClr val="tx1"/>
                </a:solidFill>
                <a:latin typeface="Arial" charset="0"/>
                <a:ea typeface="Arial" charset="0"/>
                <a:cs typeface="Arial" charset="0"/>
              </a:rPr>
              <a:t>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 + \</a:t>
            </a:r>
            <a:r>
              <a:rPr lang="nl-NL" sz="1200" kern="1200" dirty="0" err="1">
                <a:solidFill>
                  <a:schemeClr val="tx1"/>
                </a:solidFill>
                <a:latin typeface="Arial" charset="0"/>
                <a:ea typeface="Arial" charset="0"/>
                <a:cs typeface="Arial" charset="0"/>
              </a:rPr>
              <a:t>eta</a:t>
            </a:r>
            <a:r>
              <a:rPr lang="nl-NL" sz="1200" kern="1200" dirty="0">
                <a:solidFill>
                  <a:schemeClr val="tx1"/>
                </a:solidFill>
                <a:latin typeface="Arial" charset="0"/>
                <a:ea typeface="Arial" charset="0"/>
                <a:cs typeface="Arial" charset="0"/>
              </a:rPr>
              <a:t>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\end{</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In </a:t>
            </a:r>
            <a:r>
              <a:rPr lang="nl-NL" sz="1200" kern="1200" dirty="0" err="1">
                <a:solidFill>
                  <a:schemeClr val="tx1"/>
                </a:solidFill>
                <a:latin typeface="Arial" charset="0"/>
                <a:ea typeface="Arial" charset="0"/>
                <a:cs typeface="Arial" charset="0"/>
              </a:rPr>
              <a:t>unaccelerated</a:t>
            </a:r>
            <a:r>
              <a:rPr lang="nl-NL" sz="1200" kern="1200" dirty="0">
                <a:solidFill>
                  <a:schemeClr val="tx1"/>
                </a:solidFill>
                <a:latin typeface="Arial" charset="0"/>
                <a:ea typeface="Arial" charset="0"/>
                <a:cs typeface="Arial" charset="0"/>
              </a:rPr>
              <a:t> flight, $\dot{u}=\dot{v}=\dot{w}=p=q=r=0$, </a:t>
            </a:r>
            <a:r>
              <a:rPr lang="nl-NL" sz="1200" kern="1200" dirty="0" err="1">
                <a:solidFill>
                  <a:schemeClr val="tx1"/>
                </a:solidFill>
                <a:latin typeface="Arial" charset="0"/>
                <a:ea typeface="Arial" charset="0"/>
                <a:cs typeface="Arial" charset="0"/>
              </a:rPr>
              <a:t>and</a:t>
            </a:r>
            <a:endParaRPr lang="nl-NL" sz="1200" kern="1200" dirty="0">
              <a:solidFill>
                <a:schemeClr val="tx1"/>
              </a:solidFill>
              <a:latin typeface="Arial" charset="0"/>
              <a:ea typeface="Arial" charset="0"/>
              <a:cs typeface="Arial" charset="0"/>
            </a:endParaRPr>
          </a:p>
          <a:p>
            <a:r>
              <a:rPr lang="nl-NL" sz="1200" kern="1200" dirty="0">
                <a:solidFill>
                  <a:schemeClr val="tx1"/>
                </a:solidFill>
                <a:latin typeface="Arial" charset="0"/>
                <a:ea typeface="Arial" charset="0"/>
                <a:cs typeface="Arial" charset="0"/>
              </a:rPr>
              <a:t>\begin{</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accel,x</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sin</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 \\</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accel,y</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sin</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mathit</a:t>
            </a:r>
            <a:r>
              <a:rPr lang="nl-NL" sz="1200" kern="1200" dirty="0">
                <a:solidFill>
                  <a:schemeClr val="tx1"/>
                </a:solidFill>
                <a:latin typeface="Arial" charset="0"/>
                <a:ea typeface="Arial" charset="0"/>
                <a:cs typeface="Arial" charset="0"/>
              </a:rPr>
              <a:t>{LPF}(y_{\</a:t>
            </a:r>
            <a:r>
              <a:rPr lang="nl-NL" sz="1200" kern="1200" dirty="0" err="1">
                <a:solidFill>
                  <a:schemeClr val="tx1"/>
                </a:solidFill>
                <a:latin typeface="Arial" charset="0"/>
                <a:ea typeface="Arial" charset="0"/>
                <a:cs typeface="Arial" charset="0"/>
              </a:rPr>
              <a:t>text</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accel,z</a:t>
            </a:r>
            <a:r>
              <a:rPr lang="nl-NL" sz="1200" kern="1200" dirty="0">
                <a:solidFill>
                  <a:schemeClr val="tx1"/>
                </a:solidFill>
                <a:latin typeface="Arial" charset="0"/>
                <a:ea typeface="Arial" charset="0"/>
                <a:cs typeface="Arial" charset="0"/>
              </a:rPr>
              <a:t>}}) &amp;= -g\</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cos</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phi</a:t>
            </a:r>
            <a:endParaRPr lang="nl-NL" sz="1200" kern="1200" dirty="0">
              <a:solidFill>
                <a:schemeClr val="tx1"/>
              </a:solidFill>
              <a:latin typeface="Arial" charset="0"/>
              <a:ea typeface="Arial" charset="0"/>
              <a:cs typeface="Arial" charset="0"/>
            </a:endParaRPr>
          </a:p>
          <a:p>
            <a:r>
              <a:rPr lang="nl-NL" sz="1200" kern="1200" dirty="0">
                <a:solidFill>
                  <a:schemeClr val="tx1"/>
                </a:solidFill>
                <a:latin typeface="Arial" charset="0"/>
                <a:ea typeface="Arial" charset="0"/>
                <a:cs typeface="Arial" charset="0"/>
              </a:rPr>
              <a:t>\end{</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nl-NL" sz="1200" kern="1200" dirty="0" err="1">
                <a:solidFill>
                  <a:schemeClr val="tx1"/>
                </a:solidFill>
                <a:latin typeface="Arial" charset="0"/>
                <a:ea typeface="Arial" charset="0"/>
                <a:cs typeface="Arial" charset="0"/>
              </a:rPr>
              <a:t>Solving</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for</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phi</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and</a:t>
            </a:r>
            <a:r>
              <a:rPr lang="nl-NL" sz="1200" kern="1200" dirty="0">
                <a:solidFill>
                  <a:schemeClr val="tx1"/>
                </a:solidFill>
                <a:latin typeface="Arial" charset="0"/>
                <a:ea typeface="Arial" charset="0"/>
                <a:cs typeface="Arial" charset="0"/>
              </a:rPr>
              <a:t> $\</a:t>
            </a:r>
            <a:r>
              <a:rPr lang="nl-NL" sz="1200" kern="1200" dirty="0" err="1">
                <a:solidFill>
                  <a:schemeClr val="tx1"/>
                </a:solidFill>
                <a:latin typeface="Arial" charset="0"/>
                <a:ea typeface="Arial" charset="0"/>
                <a:cs typeface="Arial" charset="0"/>
              </a:rPr>
              <a:t>theta</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\begin{</a:t>
            </a:r>
            <a:r>
              <a:rPr lang="nl-NL" sz="1200" kern="1200" dirty="0" err="1">
                <a:solidFill>
                  <a:schemeClr val="tx1"/>
                </a:solidFill>
                <a:latin typeface="Arial" charset="0"/>
                <a:ea typeface="Arial" charset="0"/>
                <a:cs typeface="Arial" charset="0"/>
              </a:rPr>
              <a:t>align</a:t>
            </a:r>
            <a:r>
              <a:rPr lang="nl-NL"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\hat{\phi}_{\text{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&amp;= \tan^{-1}\left(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accel,z</a:t>
            </a:r>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\hat{\theta}_{\text{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 &amp;= \sin^{-1}\left(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accel,x</a:t>
            </a:r>
            <a:r>
              <a:rPr lang="en-US" sz="1200" kern="1200" dirty="0">
                <a:solidFill>
                  <a:schemeClr val="tx1"/>
                </a:solidFill>
                <a:latin typeface="Arial" charset="0"/>
                <a:ea typeface="Arial" charset="0"/>
                <a:cs typeface="Arial" charset="0"/>
              </a:rPr>
              <a:t>}})}{g} \right)</a:t>
            </a:r>
          </a:p>
          <a:p>
            <a:r>
              <a:rPr lang="en-US" sz="1200" kern="1200" dirty="0">
                <a:solidFill>
                  <a:schemeClr val="tx1"/>
                </a:solidFill>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88A220D4-8918-2B41-8381-D87E20881A2A}" type="slidenum">
              <a:rPr lang="en-US" smtClean="0"/>
              <a:pPr/>
              <a:t>8</a:t>
            </a:fld>
            <a:endParaRPr lang="en-US"/>
          </a:p>
        </p:txBody>
      </p:sp>
    </p:spTree>
    <p:extLst>
      <p:ext uri="{BB962C8B-B14F-4D97-AF65-F5344CB8AC3E}">
        <p14:creationId xmlns:p14="http://schemas.microsoft.com/office/powerpoint/2010/main" val="159487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Can also invert sensor models for GPS signals: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\hat{p}_n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GPS,n</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\hat{p}_e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a:t>
            </a:r>
            <a:r>
              <a:rPr lang="en-US" sz="1200" kern="1200" dirty="0" err="1">
                <a:solidFill>
                  <a:schemeClr val="tx1"/>
                </a:solidFill>
                <a:latin typeface="Arial" charset="0"/>
                <a:ea typeface="Arial" charset="0"/>
                <a:cs typeface="Arial" charset="0"/>
              </a:rPr>
              <a:t>GPS,e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\hat{\chi}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{LPF}(y_{\text{GPS},\chi}) \\</a:t>
            </a:r>
          </a:p>
          <a:p>
            <a:r>
              <a:rPr lang="en-US" sz="1200" kern="1200" dirty="0">
                <a:solidFill>
                  <a:schemeClr val="tx1"/>
                </a:solidFill>
                <a:latin typeface="Arial" charset="0"/>
                <a:ea typeface="Arial" charset="0"/>
                <a:cs typeface="Arial" charset="0"/>
              </a:rPr>
              <a:t>\hat{V}_g &amp;= \</a:t>
            </a:r>
            <a:r>
              <a:rPr lang="en-US" sz="1200" kern="1200" dirty="0" err="1">
                <a:solidFill>
                  <a:schemeClr val="tx1"/>
                </a:solidFill>
                <a:latin typeface="Arial" charset="0"/>
                <a:ea typeface="Arial" charset="0"/>
                <a:cs typeface="Arial" charset="0"/>
              </a:rPr>
              <a:t>mathit</a:t>
            </a:r>
            <a:r>
              <a:rPr lang="en-US" sz="1200" kern="1200" dirty="0">
                <a:solidFill>
                  <a:schemeClr val="tx1"/>
                </a:solidFill>
                <a:latin typeface="Arial" charset="0"/>
                <a:ea typeface="Arial" charset="0"/>
                <a:cs typeface="Arial" charset="0"/>
              </a:rPr>
              <a:t>{LPF}(y_{\text{GPS},</a:t>
            </a:r>
            <a:r>
              <a:rPr lang="en-US" sz="1200" kern="1200" dirty="0" err="1">
                <a:solidFill>
                  <a:schemeClr val="tx1"/>
                </a:solidFill>
                <a:latin typeface="Arial" charset="0"/>
                <a:ea typeface="Arial" charset="0"/>
                <a:cs typeface="Arial" charset="0"/>
              </a:rPr>
              <a:t>V_g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\item Update rate too slow (~1 Hz)</a:t>
            </a:r>
          </a:p>
          <a:p>
            <a:r>
              <a:rPr lang="en-US" sz="1200" kern="1200" dirty="0">
                <a:solidFill>
                  <a:schemeClr val="tx1"/>
                </a:solidFill>
                <a:latin typeface="Arial" charset="0"/>
                <a:ea typeface="Arial" charset="0"/>
                <a:cs typeface="Arial" charset="0"/>
              </a:rPr>
              <a:t>\item Need to fill in samples between measurement updates</a:t>
            </a:r>
          </a:p>
          <a:p>
            <a:r>
              <a:rPr lang="en-US" sz="1200" kern="1200" dirty="0">
                <a:solidFill>
                  <a:schemeClr val="tx1"/>
                </a:solidFill>
                <a:latin typeface="Arial" charset="0"/>
                <a:ea typeface="Arial" charset="0"/>
                <a:cs typeface="Arial" charset="0"/>
              </a:rPr>
              <a:t>\end{itemize}</a:t>
            </a:r>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10</a:t>
            </a:fld>
            <a:endParaRPr lang="en-US"/>
          </a:p>
        </p:txBody>
      </p:sp>
    </p:spTree>
    <p:extLst>
      <p:ext uri="{BB962C8B-B14F-4D97-AF65-F5344CB8AC3E}">
        <p14:creationId xmlns:p14="http://schemas.microsoft.com/office/powerpoint/2010/main" val="1520828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Given linear time-invariant model</a:t>
            </a:r>
          </a:p>
          <a:p>
            <a:r>
              <a:rPr lang="en-US" sz="1200" kern="1200" dirty="0">
                <a:solidFill>
                  <a:schemeClr val="tx1"/>
                </a:solidFill>
                <a:latin typeface="Arial" charset="0"/>
                <a:ea typeface="Arial" charset="0"/>
                <a:cs typeface="Arial" charset="0"/>
              </a:rPr>
              <a:t>\begin{align*}</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dot</a:t>
            </a:r>
            <a:r>
              <a:rPr lang="tr-TR" sz="1200" kern="1200" dirty="0">
                <a:solidFill>
                  <a:schemeClr val="tx1"/>
                </a:solidFill>
                <a:latin typeface="Arial" charset="0"/>
                <a:ea typeface="Arial" charset="0"/>
                <a:cs typeface="Arial" charset="0"/>
              </a:rPr>
              <a:t>{x} &amp;= </a:t>
            </a:r>
            <a:r>
              <a:rPr lang="tr-TR" sz="1200" kern="1200" dirty="0" err="1">
                <a:solidFill>
                  <a:schemeClr val="tx1"/>
                </a:solidFill>
                <a:latin typeface="Arial" charset="0"/>
                <a:ea typeface="Arial" charset="0"/>
                <a:cs typeface="Arial" charset="0"/>
              </a:rPr>
              <a:t>Ax</a:t>
            </a:r>
            <a:r>
              <a:rPr lang="tr-TR" sz="1200" kern="1200" dirty="0">
                <a:solidFill>
                  <a:schemeClr val="tx1"/>
                </a:solidFill>
                <a:latin typeface="Arial" charset="0"/>
                <a:ea typeface="Arial" charset="0"/>
                <a:cs typeface="Arial" charset="0"/>
              </a:rPr>
              <a:t> + Bu \\</a:t>
            </a:r>
          </a:p>
          <a:p>
            <a:r>
              <a:rPr lang="tr-TR" sz="1200" kern="1200" dirty="0">
                <a:solidFill>
                  <a:schemeClr val="tx1"/>
                </a:solidFill>
                <a:latin typeface="Arial" charset="0"/>
                <a:ea typeface="Arial" charset="0"/>
                <a:cs typeface="Arial" charset="0"/>
              </a:rPr>
              <a:t>y&amp;= </a:t>
            </a:r>
            <a:r>
              <a:rPr lang="tr-TR" sz="1200" kern="1200" dirty="0" err="1">
                <a:solidFill>
                  <a:schemeClr val="tx1"/>
                </a:solidFill>
                <a:latin typeface="Arial" charset="0"/>
                <a:ea typeface="Arial" charset="0"/>
                <a:cs typeface="Arial" charset="0"/>
              </a:rPr>
              <a:t>Cx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 </a:t>
            </a:r>
            <a:r>
              <a:rPr lang="tr-TR" sz="1200" kern="1200" dirty="0" err="1">
                <a:solidFill>
                  <a:schemeClr val="tx1"/>
                </a:solidFill>
                <a:latin typeface="Arial" charset="0"/>
                <a:ea typeface="Arial" charset="0"/>
                <a:cs typeface="Arial" charset="0"/>
              </a:rPr>
              <a:t>continuous</a:t>
            </a:r>
            <a:r>
              <a:rPr lang="tr-TR" sz="1200" kern="1200" dirty="0">
                <a:solidFill>
                  <a:schemeClr val="tx1"/>
                </a:solidFill>
                <a:latin typeface="Arial" charset="0"/>
                <a:ea typeface="Arial" charset="0"/>
                <a:cs typeface="Arial" charset="0"/>
              </a:rPr>
              <a:t>-time </a:t>
            </a:r>
            <a:r>
              <a:rPr lang="tr-TR" sz="1200" kern="1200" dirty="0" err="1">
                <a:solidFill>
                  <a:schemeClr val="tx1"/>
                </a:solidFill>
                <a:latin typeface="Arial" charset="0"/>
                <a:ea typeface="Arial" charset="0"/>
                <a:cs typeface="Arial" charset="0"/>
              </a:rPr>
              <a:t>observer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for</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this</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system</a:t>
            </a:r>
            <a:r>
              <a:rPr lang="tr-TR" sz="1200" kern="1200" dirty="0">
                <a:solidFill>
                  <a:schemeClr val="tx1"/>
                </a:solidFill>
                <a:latin typeface="Arial" charset="0"/>
                <a:ea typeface="Arial" charset="0"/>
                <a:cs typeface="Arial" charset="0"/>
              </a:rPr>
              <a:t> is </a:t>
            </a:r>
            <a:r>
              <a:rPr lang="tr-TR" sz="1200" kern="1200" dirty="0" err="1">
                <a:solidFill>
                  <a:schemeClr val="tx1"/>
                </a:solidFill>
                <a:latin typeface="Arial" charset="0"/>
                <a:ea typeface="Arial" charset="0"/>
                <a:cs typeface="Arial" charset="0"/>
              </a:rPr>
              <a:t>given</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by</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begin</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\dot{\hat{x}} &amp;=</a:t>
            </a:r>
          </a:p>
          <a:p>
            <a:r>
              <a:rPr lang="en-US" sz="1200" kern="1200" dirty="0">
                <a:solidFill>
                  <a:schemeClr val="tx1"/>
                </a:solidFill>
                <a:latin typeface="Arial" charset="0"/>
                <a:ea typeface="Arial" charset="0"/>
                <a:cs typeface="Arial" charset="0"/>
              </a:rPr>
              <a:t>    \underbrace{A\hat{x} + Bu}</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qquad</a:t>
            </a:r>
            <a:r>
              <a:rPr lang="en-US" sz="1200" kern="1200" dirty="0">
                <a:solidFill>
                  <a:schemeClr val="tx1"/>
                </a:solidFill>
                <a:latin typeface="Arial" charset="0"/>
                <a:ea typeface="Arial" charset="0"/>
                <a:cs typeface="Arial" charset="0"/>
              </a:rPr>
              <a:t> \underbrace{L\left( y - C\hat{x} \right)},</a:t>
            </a:r>
          </a:p>
          <a:p>
            <a:r>
              <a:rPr lang="en-US" sz="1200" kern="1200" dirty="0">
                <a:solidFill>
                  <a:schemeClr val="tx1"/>
                </a:solidFill>
                <a:latin typeface="Arial" charset="0"/>
                <a:ea typeface="Arial" charset="0"/>
                <a:cs typeface="Arial" charset="0"/>
              </a:rPr>
              <a:t>    \label{</a:t>
            </a:r>
            <a:r>
              <a:rPr lang="en-US" sz="1200" kern="1200" dirty="0" err="1">
                <a:solidFill>
                  <a:schemeClr val="tx1"/>
                </a:solidFill>
                <a:latin typeface="Arial" charset="0"/>
                <a:ea typeface="Arial" charset="0"/>
                <a:cs typeface="Arial" charset="0"/>
              </a:rPr>
              <a:t>eq:est-continuous-observer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\text{copy of the model} ~~~~ \text{correction due to sensor</a:t>
            </a:r>
          </a:p>
          <a:p>
            <a:r>
              <a:rPr lang="en-US" sz="1200" kern="1200" dirty="0">
                <a:solidFill>
                  <a:schemeClr val="tx1"/>
                </a:solidFill>
                <a:latin typeface="Arial" charset="0"/>
                <a:ea typeface="Arial" charset="0"/>
                <a:cs typeface="Arial" charset="0"/>
              </a:rPr>
              <a:t>    reading}</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notag</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$\hat{x}$ is the estimated value of $x$.  Defining the observation error as $\tilde{x} =</a:t>
            </a:r>
          </a:p>
          <a:p>
            <a:r>
              <a:rPr lang="en-US" sz="1200" kern="1200" dirty="0">
                <a:solidFill>
                  <a:schemeClr val="tx1"/>
                </a:solidFill>
                <a:latin typeface="Arial" charset="0"/>
                <a:ea typeface="Arial" charset="0"/>
                <a:cs typeface="Arial" charset="0"/>
              </a:rPr>
              <a:t>x-\hat{x}$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\dot{\tilde{x}} = (A-LC)\tilde{x}.</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Therefore, observation error $\to 0$ if $\text{</a:t>
            </a:r>
            <a:r>
              <a:rPr lang="en-US" sz="1200" kern="1200" dirty="0" err="1">
                <a:solidFill>
                  <a:schemeClr val="tx1"/>
                </a:solidFill>
                <a:latin typeface="Arial" charset="0"/>
                <a:ea typeface="Arial" charset="0"/>
                <a:cs typeface="Arial" charset="0"/>
              </a:rPr>
              <a:t>eig</a:t>
            </a:r>
            <a:r>
              <a:rPr lang="en-US" sz="1200" kern="1200" dirty="0">
                <a:solidFill>
                  <a:schemeClr val="tx1"/>
                </a:solidFill>
                <a:latin typeface="Arial" charset="0"/>
                <a:ea typeface="Arial" charset="0"/>
                <a:cs typeface="Arial" charset="0"/>
              </a:rPr>
              <a:t>}(A-LC)$ in LHP.</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12</a:t>
            </a:fld>
            <a:endParaRPr lang="en-US"/>
          </a:p>
        </p:txBody>
      </p:sp>
    </p:spTree>
    <p:extLst>
      <p:ext uri="{BB962C8B-B14F-4D97-AF65-F5344CB8AC3E}">
        <p14:creationId xmlns:p14="http://schemas.microsoft.com/office/powerpoint/2010/main" val="231828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For sampled data systems we use a predictor-corrector structure: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\underline{Between Measurements (predictor):}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\dot{\hat{x}} = A\hat{x} + Bu,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a Measurements (corrector):}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\hat{x}^+ =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C\hat{x}^-),</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is the instant in time that the measurement is received</a:t>
            </a:r>
          </a:p>
          <a:p>
            <a:r>
              <a:rPr lang="en-US" sz="1200" kern="1200" dirty="0">
                <a:solidFill>
                  <a:schemeClr val="tx1"/>
                </a:solidFill>
                <a:effectLst/>
                <a:latin typeface="Arial" charset="0"/>
                <a:ea typeface="Arial" charset="0"/>
                <a:cs typeface="Arial" charset="0"/>
              </a:rPr>
              <a:t>and $\hat{x}^-$ is the state estimate produced at time $</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nonlinear systems: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\underline{Between Measurements (predictor):}</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\dot{\hat{x}} = f(\hat{x}, u) </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\underline{At a Measurements (corrector):}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\hat{x}^+ = \hat{x}^- + L(y(</a:t>
            </a:r>
            <a:r>
              <a:rPr lang="en-US" sz="1200" kern="1200" dirty="0" err="1">
                <a:solidFill>
                  <a:schemeClr val="tx1"/>
                </a:solidFill>
                <a:effectLst/>
                <a:latin typeface="Arial" charset="0"/>
                <a:ea typeface="Arial" charset="0"/>
                <a:cs typeface="Arial" charset="0"/>
              </a:rPr>
              <a:t>t_n</a:t>
            </a:r>
            <a:r>
              <a:rPr lang="en-US" sz="1200" kern="1200" dirty="0">
                <a:solidFill>
                  <a:schemeClr val="tx1"/>
                </a:solidFill>
                <a:effectLst/>
                <a:latin typeface="Arial" charset="0"/>
                <a:ea typeface="Arial" charset="0"/>
                <a:cs typeface="Arial" charset="0"/>
              </a:rPr>
              <a:t>) - h(\hat{x}^-)).</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88A220D4-8918-2B41-8381-D87E20881A2A}" type="slidenum">
              <a:rPr lang="en-US" smtClean="0"/>
              <a:pPr/>
              <a:t>13</a:t>
            </a:fld>
            <a:endParaRPr lang="en-US"/>
          </a:p>
        </p:txBody>
      </p:sp>
    </p:spTree>
    <p:extLst>
      <p:ext uri="{BB962C8B-B14F-4D97-AF65-F5344CB8AC3E}">
        <p14:creationId xmlns:p14="http://schemas.microsoft.com/office/powerpoint/2010/main" val="2828831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charset="0"/>
                <a:ea typeface="Arial" charset="0"/>
                <a:cs typeface="Arial" charset="0"/>
              </a:rPr>
              <a:t>The </a:t>
            </a:r>
            <a:r>
              <a:rPr lang="en-US" sz="1200" kern="1200" dirty="0" err="1">
                <a:solidFill>
                  <a:schemeClr val="tx1"/>
                </a:solidFill>
                <a:latin typeface="Arial" charset="0"/>
                <a:ea typeface="Arial" charset="0"/>
                <a:cs typeface="Arial" charset="0"/>
              </a:rPr>
              <a:t>Kalman</a:t>
            </a:r>
            <a:r>
              <a:rPr lang="en-US" sz="1200" kern="1200" dirty="0">
                <a:solidFill>
                  <a:schemeClr val="tx1"/>
                </a:solidFill>
                <a:latin typeface="Arial" charset="0"/>
                <a:ea typeface="Arial" charset="0"/>
                <a:cs typeface="Arial" charset="0"/>
              </a:rPr>
              <a:t> filter follows this same process, but also attempts to estimate the quality of the estimate at each time step by propagating an error covariance matrix.</a:t>
            </a:r>
          </a:p>
          <a:p>
            <a:endParaRPr lang="en-US" dirty="0"/>
          </a:p>
        </p:txBody>
      </p:sp>
      <p:sp>
        <p:nvSpPr>
          <p:cNvPr id="4" name="Slide Number Placeholder 3"/>
          <p:cNvSpPr>
            <a:spLocks noGrp="1"/>
          </p:cNvSpPr>
          <p:nvPr>
            <p:ph type="sldNum" sz="quarter" idx="10"/>
          </p:nvPr>
        </p:nvSpPr>
        <p:spPr/>
        <p:txBody>
          <a:bodyPr/>
          <a:lstStyle/>
          <a:p>
            <a:fld id="{88A220D4-8918-2B41-8381-D87E20881A2A}" type="slidenum">
              <a:rPr lang="en-US" smtClean="0"/>
              <a:pPr/>
              <a:t>15</a:t>
            </a:fld>
            <a:endParaRPr lang="en-US"/>
          </a:p>
        </p:txBody>
      </p:sp>
    </p:spTree>
    <p:extLst>
      <p:ext uri="{BB962C8B-B14F-4D97-AF65-F5344CB8AC3E}">
        <p14:creationId xmlns:p14="http://schemas.microsoft.com/office/powerpoint/2010/main" val="333125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B215D4C-8CC4-814D-BB85-022032E1F5E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A8D13CD-EFD2-5B46-B789-8313FEBC8852}"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91E3F4C9-C489-1B40-A7CF-5C2FA719825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E9F37B9-EE6D-C14D-A580-654A017D6D6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39F79D1-D1ED-2A42-ADF4-DE8BAB27837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FC3C74D1-92DD-3044-85EF-2E37050C880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DB733EC5-943F-BD40-8E60-B2545088DA8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B61B06A3-DD13-1649-87E9-BAF27302592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B06B012-1334-974F-9A09-0ED6B6E4A40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5297"/>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58D7E5B-1C0A-A94A-A91F-B9E47F4139B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CCB93F73-7C24-6140-AA8C-4140BB37136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04153BDE-59CB-E940-85B5-BA9083ACC93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0798"/>
            <a:ext cx="8229600" cy="72960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063314"/>
            <a:ext cx="8229600" cy="55676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txBox="1">
            <a:spLocks noChangeArrowheads="1"/>
          </p:cNvSpPr>
          <p:nvPr userDrawn="1"/>
        </p:nvSpPr>
        <p:spPr bwMode="auto">
          <a:xfrm>
            <a:off x="312208" y="6463905"/>
            <a:ext cx="8306859" cy="251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dirty="0"/>
              <a:t>Beard &amp; McLain,</a:t>
            </a:r>
            <a:r>
              <a:rPr lang="en-US" baseline="0" dirty="0"/>
              <a:t> “</a:t>
            </a:r>
            <a:r>
              <a:rPr lang="en-US" dirty="0"/>
              <a:t>Small Unmanned Aircraft,”  </a:t>
            </a:r>
            <a:r>
              <a:rPr lang="en-US" i="1" dirty="0"/>
              <a:t>Princeton University Press,</a:t>
            </a:r>
            <a:r>
              <a:rPr lang="en-US" baseline="0" dirty="0"/>
              <a:t> 2012,   	Chapter 8, Slide </a:t>
            </a:r>
            <a:r>
              <a:rPr lang="en-US" dirty="0"/>
              <a:t> </a:t>
            </a:r>
            <a:fld id="{84CC4BE0-69A4-1A49-A7C1-B543DABBF88A}"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8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8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dirty="0"/>
              <a:t>Chapter 8</a:t>
            </a:r>
          </a:p>
        </p:txBody>
      </p:sp>
      <p:sp>
        <p:nvSpPr>
          <p:cNvPr id="16387" name="Rectangle 3"/>
          <p:cNvSpPr>
            <a:spLocks noGrp="1" noChangeArrowheads="1"/>
          </p:cNvSpPr>
          <p:nvPr>
            <p:ph type="subTitle" idx="1"/>
          </p:nvPr>
        </p:nvSpPr>
        <p:spPr/>
        <p:txBody>
          <a:bodyPr/>
          <a:lstStyle/>
          <a:p>
            <a:pPr eaLnBrk="1" hangingPunct="1"/>
            <a:r>
              <a:rPr lang="en-US"/>
              <a:t>State Estimation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72" y="1673735"/>
            <a:ext cx="6895120" cy="3510529"/>
          </a:xfrm>
          <a:prstGeom prst="rect">
            <a:avLst/>
          </a:prstGeom>
        </p:spPr>
      </p:pic>
    </p:spTree>
    <p:extLst>
      <p:ext uri="{BB962C8B-B14F-4D97-AF65-F5344CB8AC3E}">
        <p14:creationId xmlns:p14="http://schemas.microsoft.com/office/powerpoint/2010/main" val="428139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st-gps-model-invers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61" y="1096670"/>
            <a:ext cx="6526704" cy="5071957"/>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60" y="379923"/>
            <a:ext cx="7281200" cy="546090"/>
          </a:xfrm>
          <a:prstGeom prst="rect">
            <a:avLst/>
          </a:prstGeom>
        </p:spPr>
      </p:pic>
    </p:spTree>
    <p:extLst>
      <p:ext uri="{BB962C8B-B14F-4D97-AF65-F5344CB8AC3E}">
        <p14:creationId xmlns:p14="http://schemas.microsoft.com/office/powerpoint/2010/main" val="3063602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Observer Theory</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34" y="1315523"/>
            <a:ext cx="8482571" cy="4401722"/>
          </a:xfrm>
          <a:prstGeom prst="rect">
            <a:avLst/>
          </a:prstGeom>
        </p:spPr>
      </p:pic>
    </p:spTree>
    <p:extLst>
      <p:ext uri="{BB962C8B-B14F-4D97-AF65-F5344CB8AC3E}">
        <p14:creationId xmlns:p14="http://schemas.microsoft.com/office/powerpoint/2010/main" val="36621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Observer Theory, cont.</a:t>
            </a:r>
          </a:p>
        </p:txBody>
      </p:sp>
      <p:pic>
        <p:nvPicPr>
          <p:cNvPr id="4" name="Picture 3"/>
          <p:cNvPicPr>
            <a:picLocks noChangeAspect="1"/>
          </p:cNvPicPr>
          <p:nvPr/>
        </p:nvPicPr>
        <p:blipFill>
          <a:blip r:embed="rId3"/>
          <a:stretch>
            <a:fillRect/>
          </a:stretch>
        </p:blipFill>
        <p:spPr>
          <a:xfrm>
            <a:off x="457200" y="1146627"/>
            <a:ext cx="7940771" cy="4875371"/>
          </a:xfrm>
          <a:prstGeom prst="rect">
            <a:avLst/>
          </a:prstGeom>
        </p:spPr>
      </p:pic>
    </p:spTree>
    <p:extLst>
      <p:ext uri="{BB962C8B-B14F-4D97-AF65-F5344CB8AC3E}">
        <p14:creationId xmlns:p14="http://schemas.microsoft.com/office/powerpoint/2010/main" val="51547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Observer Theory, cont.</a:t>
            </a:r>
          </a:p>
        </p:txBody>
      </p:sp>
      <p:grpSp>
        <p:nvGrpSpPr>
          <p:cNvPr id="4" name="Group 3"/>
          <p:cNvGrpSpPr/>
          <p:nvPr/>
        </p:nvGrpSpPr>
        <p:grpSpPr>
          <a:xfrm>
            <a:off x="408374" y="1565822"/>
            <a:ext cx="8375401" cy="3669013"/>
            <a:chOff x="880532" y="2347384"/>
            <a:chExt cx="7653867" cy="3141131"/>
          </a:xfrm>
        </p:grpSpPr>
        <p:sp>
          <p:nvSpPr>
            <p:cNvPr id="5" name="Line 4"/>
            <p:cNvSpPr>
              <a:spLocks noChangeShapeType="1"/>
            </p:cNvSpPr>
            <p:nvPr/>
          </p:nvSpPr>
          <p:spPr bwMode="auto">
            <a:xfrm>
              <a:off x="880532" y="5118100"/>
              <a:ext cx="7653867"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7"/>
            <p:cNvSpPr>
              <a:spLocks noChangeShapeType="1"/>
            </p:cNvSpPr>
            <p:nvPr/>
          </p:nvSpPr>
          <p:spPr bwMode="auto">
            <a:xfrm>
              <a:off x="17272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7" name="Line 8"/>
            <p:cNvSpPr>
              <a:spLocks noChangeShapeType="1"/>
            </p:cNvSpPr>
            <p:nvPr/>
          </p:nvSpPr>
          <p:spPr bwMode="auto">
            <a:xfrm>
              <a:off x="27686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8" name="Line 9"/>
            <p:cNvSpPr>
              <a:spLocks noChangeShapeType="1"/>
            </p:cNvSpPr>
            <p:nvPr/>
          </p:nvSpPr>
          <p:spPr bwMode="auto">
            <a:xfrm>
              <a:off x="3352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9" name="Line 10"/>
            <p:cNvSpPr>
              <a:spLocks noChangeShapeType="1"/>
            </p:cNvSpPr>
            <p:nvPr/>
          </p:nvSpPr>
          <p:spPr bwMode="auto">
            <a:xfrm>
              <a:off x="4368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0" name="Line 11"/>
            <p:cNvSpPr>
              <a:spLocks noChangeShapeType="1"/>
            </p:cNvSpPr>
            <p:nvPr/>
          </p:nvSpPr>
          <p:spPr bwMode="auto">
            <a:xfrm>
              <a:off x="46228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1" name="Line 12"/>
            <p:cNvSpPr>
              <a:spLocks noChangeShapeType="1"/>
            </p:cNvSpPr>
            <p:nvPr/>
          </p:nvSpPr>
          <p:spPr bwMode="auto">
            <a:xfrm>
              <a:off x="64897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2" name="Line 13"/>
            <p:cNvSpPr>
              <a:spLocks noChangeShapeType="1"/>
            </p:cNvSpPr>
            <p:nvPr/>
          </p:nvSpPr>
          <p:spPr bwMode="auto">
            <a:xfrm>
              <a:off x="7277100" y="2813050"/>
              <a:ext cx="0" cy="2425700"/>
            </a:xfrm>
            <a:prstGeom prst="line">
              <a:avLst/>
            </a:prstGeom>
            <a:noFill/>
            <a:ln w="9525">
              <a:solidFill>
                <a:schemeClr val="tx1"/>
              </a:solidFill>
              <a:prstDash val="lgDash"/>
              <a:round/>
              <a:headEnd/>
              <a:tailEnd/>
            </a:ln>
          </p:spPr>
          <p:txBody>
            <a:bodyPr>
              <a:prstTxWarp prst="textNoShape">
                <a:avLst/>
              </a:prstTxWarp>
            </a:bodyPr>
            <a:lstStyle/>
            <a:p>
              <a:endParaRPr lang="en-US"/>
            </a:p>
          </p:txBody>
        </p:sp>
        <p:sp>
          <p:nvSpPr>
            <p:cNvPr id="13" name="Freeform 28"/>
            <p:cNvSpPr>
              <a:spLocks/>
            </p:cNvSpPr>
            <p:nvPr/>
          </p:nvSpPr>
          <p:spPr bwMode="auto">
            <a:xfrm>
              <a:off x="1206500" y="2946400"/>
              <a:ext cx="7035800" cy="1452563"/>
            </a:xfrm>
            <a:custGeom>
              <a:avLst/>
              <a:gdLst>
                <a:gd name="T0" fmla="*/ 0 w 4432"/>
                <a:gd name="T1" fmla="*/ 2147483647 h 915"/>
                <a:gd name="T2" fmla="*/ 2147483647 w 4432"/>
                <a:gd name="T3" fmla="*/ 2147483647 h 915"/>
                <a:gd name="T4" fmla="*/ 2147483647 w 4432"/>
                <a:gd name="T5" fmla="*/ 2147483647 h 915"/>
                <a:gd name="T6" fmla="*/ 2147483647 w 4432"/>
                <a:gd name="T7" fmla="*/ 2147483647 h 915"/>
                <a:gd name="T8" fmla="*/ 2147483647 w 4432"/>
                <a:gd name="T9" fmla="*/ 2147483647 h 915"/>
                <a:gd name="T10" fmla="*/ 2147483647 w 4432"/>
                <a:gd name="T11" fmla="*/ 2147483647 h 915"/>
                <a:gd name="T12" fmla="*/ 2147483647 w 4432"/>
                <a:gd name="T13" fmla="*/ 2147483647 h 915"/>
                <a:gd name="T14" fmla="*/ 2147483647 w 4432"/>
                <a:gd name="T15" fmla="*/ 2147483647 h 915"/>
                <a:gd name="T16" fmla="*/ 2147483647 w 4432"/>
                <a:gd name="T17" fmla="*/ 2147483647 h 915"/>
                <a:gd name="T18" fmla="*/ 2147483647 w 4432"/>
                <a:gd name="T19" fmla="*/ 2147483647 h 915"/>
                <a:gd name="T20" fmla="*/ 2147483647 w 4432"/>
                <a:gd name="T21" fmla="*/ 2147483647 h 915"/>
                <a:gd name="T22" fmla="*/ 2147483647 w 4432"/>
                <a:gd name="T23" fmla="*/ 2147483647 h 915"/>
                <a:gd name="T24" fmla="*/ 2147483647 w 4432"/>
                <a:gd name="T25" fmla="*/ 2147483647 h 915"/>
                <a:gd name="T26" fmla="*/ 2147483647 w 4432"/>
                <a:gd name="T27" fmla="*/ 2147483647 h 915"/>
                <a:gd name="T28" fmla="*/ 2147483647 w 4432"/>
                <a:gd name="T29" fmla="*/ 2147483647 h 915"/>
                <a:gd name="T30" fmla="*/ 2147483647 w 4432"/>
                <a:gd name="T31" fmla="*/ 0 h 9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32"/>
                <a:gd name="T49" fmla="*/ 0 h 915"/>
                <a:gd name="T50" fmla="*/ 4432 w 4432"/>
                <a:gd name="T51" fmla="*/ 915 h 9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32" h="915">
                  <a:moveTo>
                    <a:pt x="0" y="744"/>
                  </a:moveTo>
                  <a:cubicBezTo>
                    <a:pt x="83" y="774"/>
                    <a:pt x="167" y="804"/>
                    <a:pt x="280" y="784"/>
                  </a:cubicBezTo>
                  <a:cubicBezTo>
                    <a:pt x="393" y="764"/>
                    <a:pt x="589" y="673"/>
                    <a:pt x="680" y="624"/>
                  </a:cubicBezTo>
                  <a:cubicBezTo>
                    <a:pt x="771" y="575"/>
                    <a:pt x="759" y="520"/>
                    <a:pt x="824" y="488"/>
                  </a:cubicBezTo>
                  <a:cubicBezTo>
                    <a:pt x="889" y="456"/>
                    <a:pt x="980" y="441"/>
                    <a:pt x="1072" y="432"/>
                  </a:cubicBezTo>
                  <a:cubicBezTo>
                    <a:pt x="1164" y="423"/>
                    <a:pt x="1277" y="413"/>
                    <a:pt x="1376" y="432"/>
                  </a:cubicBezTo>
                  <a:cubicBezTo>
                    <a:pt x="1475" y="451"/>
                    <a:pt x="1589" y="499"/>
                    <a:pt x="1664" y="544"/>
                  </a:cubicBezTo>
                  <a:cubicBezTo>
                    <a:pt x="1739" y="589"/>
                    <a:pt x="1769" y="655"/>
                    <a:pt x="1824" y="704"/>
                  </a:cubicBezTo>
                  <a:cubicBezTo>
                    <a:pt x="1879" y="753"/>
                    <a:pt x="1929" y="809"/>
                    <a:pt x="1992" y="840"/>
                  </a:cubicBezTo>
                  <a:cubicBezTo>
                    <a:pt x="2055" y="871"/>
                    <a:pt x="2096" y="883"/>
                    <a:pt x="2200" y="888"/>
                  </a:cubicBezTo>
                  <a:cubicBezTo>
                    <a:pt x="2304" y="893"/>
                    <a:pt x="2487" y="915"/>
                    <a:pt x="2616" y="872"/>
                  </a:cubicBezTo>
                  <a:cubicBezTo>
                    <a:pt x="2745" y="829"/>
                    <a:pt x="2852" y="727"/>
                    <a:pt x="2976" y="632"/>
                  </a:cubicBezTo>
                  <a:cubicBezTo>
                    <a:pt x="3100" y="537"/>
                    <a:pt x="3245" y="393"/>
                    <a:pt x="3360" y="304"/>
                  </a:cubicBezTo>
                  <a:cubicBezTo>
                    <a:pt x="3475" y="215"/>
                    <a:pt x="3533" y="140"/>
                    <a:pt x="3664" y="96"/>
                  </a:cubicBezTo>
                  <a:cubicBezTo>
                    <a:pt x="3795" y="52"/>
                    <a:pt x="4016" y="56"/>
                    <a:pt x="4144" y="40"/>
                  </a:cubicBezTo>
                  <a:cubicBezTo>
                    <a:pt x="4272" y="24"/>
                    <a:pt x="4383" y="7"/>
                    <a:pt x="4432" y="0"/>
                  </a:cubicBezTo>
                </a:path>
              </a:pathLst>
            </a:custGeom>
            <a:noFill/>
            <a:ln w="9525">
              <a:solidFill>
                <a:schemeClr val="tx1"/>
              </a:solidFill>
              <a:round/>
              <a:headEnd/>
              <a:tailEnd/>
            </a:ln>
          </p:spPr>
          <p:txBody>
            <a:bodyPr>
              <a:prstTxWarp prst="textNoShape">
                <a:avLst/>
              </a:prstTxWarp>
            </a:bodyPr>
            <a:lstStyle/>
            <a:p>
              <a:endParaRPr lang="en-US"/>
            </a:p>
          </p:txBody>
        </p:sp>
        <p:sp>
          <p:nvSpPr>
            <p:cNvPr id="14" name="Line 38"/>
            <p:cNvSpPr>
              <a:spLocks noChangeShapeType="1"/>
            </p:cNvSpPr>
            <p:nvPr/>
          </p:nvSpPr>
          <p:spPr bwMode="auto">
            <a:xfrm>
              <a:off x="1219203" y="3860801"/>
              <a:ext cx="143934" cy="304800"/>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5" name="Line 41"/>
            <p:cNvSpPr>
              <a:spLocks noChangeShapeType="1"/>
            </p:cNvSpPr>
            <p:nvPr/>
          </p:nvSpPr>
          <p:spPr bwMode="auto">
            <a:xfrm flipH="1">
              <a:off x="7797799" y="2616200"/>
              <a:ext cx="253999" cy="355599"/>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6" name="Line 46"/>
            <p:cNvSpPr>
              <a:spLocks noChangeShapeType="1"/>
            </p:cNvSpPr>
            <p:nvPr/>
          </p:nvSpPr>
          <p:spPr bwMode="auto">
            <a:xfrm>
              <a:off x="2514599" y="3310467"/>
              <a:ext cx="237067" cy="194733"/>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sp>
          <p:nvSpPr>
            <p:cNvPr id="17" name="Line 47"/>
            <p:cNvSpPr>
              <a:spLocks noChangeShapeType="1"/>
            </p:cNvSpPr>
            <p:nvPr/>
          </p:nvSpPr>
          <p:spPr bwMode="auto">
            <a:xfrm flipV="1">
              <a:off x="2501900" y="3733800"/>
              <a:ext cx="258233" cy="622300"/>
            </a:xfrm>
            <a:prstGeom prst="line">
              <a:avLst/>
            </a:prstGeom>
            <a:noFill/>
            <a:ln w="9525">
              <a:solidFill>
                <a:schemeClr val="tx1"/>
              </a:solidFill>
              <a:round/>
              <a:headEnd/>
              <a:tailEnd type="triangle" w="sm" len="lg"/>
            </a:ln>
          </p:spPr>
          <p:txBody>
            <a:bodyPr>
              <a:prstTxWarp prst="textNoShape">
                <a:avLst/>
              </a:prstTxWarp>
            </a:bodyPr>
            <a:lstStyle/>
            <a:p>
              <a:endParaRPr lang="en-US"/>
            </a:p>
          </p:txBody>
        </p:sp>
        <p:pic>
          <p:nvPicPr>
            <p:cNvPr id="18" name="Picture 17" descr="latex-image-1.pdf"/>
            <p:cNvPicPr>
              <a:picLocks noChangeAspect="1"/>
            </p:cNvPicPr>
            <p:nvPr/>
          </p:nvPicPr>
          <p:blipFill>
            <a:blip r:embed="rId2"/>
            <a:stretch>
              <a:fillRect/>
            </a:stretch>
          </p:blipFill>
          <p:spPr>
            <a:xfrm>
              <a:off x="1634066" y="5272615"/>
              <a:ext cx="177800" cy="215900"/>
            </a:xfrm>
            <a:prstGeom prst="rect">
              <a:avLst/>
            </a:prstGeom>
          </p:spPr>
        </p:pic>
        <p:pic>
          <p:nvPicPr>
            <p:cNvPr id="19" name="Picture 18" descr="latex-image-1.pdf"/>
            <p:cNvPicPr>
              <a:picLocks noChangeAspect="1"/>
            </p:cNvPicPr>
            <p:nvPr/>
          </p:nvPicPr>
          <p:blipFill>
            <a:blip r:embed="rId3"/>
            <a:stretch>
              <a:fillRect/>
            </a:stretch>
          </p:blipFill>
          <p:spPr>
            <a:xfrm>
              <a:off x="2677583" y="5272615"/>
              <a:ext cx="190500" cy="215900"/>
            </a:xfrm>
            <a:prstGeom prst="rect">
              <a:avLst/>
            </a:prstGeom>
          </p:spPr>
        </p:pic>
        <p:pic>
          <p:nvPicPr>
            <p:cNvPr id="20" name="Picture 19" descr="latex-image-1.pdf"/>
            <p:cNvPicPr>
              <a:picLocks noChangeAspect="1"/>
            </p:cNvPicPr>
            <p:nvPr/>
          </p:nvPicPr>
          <p:blipFill>
            <a:blip r:embed="rId4"/>
            <a:stretch>
              <a:fillRect/>
            </a:stretch>
          </p:blipFill>
          <p:spPr>
            <a:xfrm>
              <a:off x="3261782" y="5272615"/>
              <a:ext cx="190500" cy="215900"/>
            </a:xfrm>
            <a:prstGeom prst="rect">
              <a:avLst/>
            </a:prstGeom>
          </p:spPr>
        </p:pic>
        <p:pic>
          <p:nvPicPr>
            <p:cNvPr id="21" name="Picture 20" descr="latex-image-1.pdf"/>
            <p:cNvPicPr>
              <a:picLocks noChangeAspect="1"/>
            </p:cNvPicPr>
            <p:nvPr/>
          </p:nvPicPr>
          <p:blipFill>
            <a:blip r:embed="rId5"/>
            <a:stretch>
              <a:fillRect/>
            </a:stretch>
          </p:blipFill>
          <p:spPr>
            <a:xfrm>
              <a:off x="4273550" y="5272615"/>
              <a:ext cx="190500" cy="215900"/>
            </a:xfrm>
            <a:prstGeom prst="rect">
              <a:avLst/>
            </a:prstGeom>
          </p:spPr>
        </p:pic>
        <p:pic>
          <p:nvPicPr>
            <p:cNvPr id="22" name="Picture 21" descr="latex-image-1.pdf"/>
            <p:cNvPicPr>
              <a:picLocks noChangeAspect="1"/>
            </p:cNvPicPr>
            <p:nvPr/>
          </p:nvPicPr>
          <p:blipFill>
            <a:blip r:embed="rId6"/>
            <a:stretch>
              <a:fillRect/>
            </a:stretch>
          </p:blipFill>
          <p:spPr>
            <a:xfrm>
              <a:off x="4531782" y="5272615"/>
              <a:ext cx="190500" cy="215900"/>
            </a:xfrm>
            <a:prstGeom prst="rect">
              <a:avLst/>
            </a:prstGeom>
          </p:spPr>
        </p:pic>
        <p:pic>
          <p:nvPicPr>
            <p:cNvPr id="23" name="Picture 22" descr="latex-image-1.pdf"/>
            <p:cNvPicPr>
              <a:picLocks noChangeAspect="1"/>
            </p:cNvPicPr>
            <p:nvPr/>
          </p:nvPicPr>
          <p:blipFill>
            <a:blip r:embed="rId7"/>
            <a:stretch>
              <a:fillRect/>
            </a:stretch>
          </p:blipFill>
          <p:spPr>
            <a:xfrm>
              <a:off x="6402915" y="5272615"/>
              <a:ext cx="190500" cy="215900"/>
            </a:xfrm>
            <a:prstGeom prst="rect">
              <a:avLst/>
            </a:prstGeom>
          </p:spPr>
        </p:pic>
        <p:pic>
          <p:nvPicPr>
            <p:cNvPr id="24" name="Picture 23" descr="latex-image-1.pdf"/>
            <p:cNvPicPr>
              <a:picLocks noChangeAspect="1"/>
            </p:cNvPicPr>
            <p:nvPr/>
          </p:nvPicPr>
          <p:blipFill>
            <a:blip r:embed="rId8"/>
            <a:stretch>
              <a:fillRect/>
            </a:stretch>
          </p:blipFill>
          <p:spPr>
            <a:xfrm>
              <a:off x="7194551" y="5272615"/>
              <a:ext cx="190500" cy="215900"/>
            </a:xfrm>
            <a:prstGeom prst="rect">
              <a:avLst/>
            </a:prstGeom>
          </p:spPr>
        </p:pic>
        <p:pic>
          <p:nvPicPr>
            <p:cNvPr id="25" name="Picture 24" descr="latex-image-1.pdf"/>
            <p:cNvPicPr>
              <a:picLocks noChangeAspect="1"/>
            </p:cNvPicPr>
            <p:nvPr/>
          </p:nvPicPr>
          <p:blipFill>
            <a:blip r:embed="rId9"/>
            <a:stretch>
              <a:fillRect/>
            </a:stretch>
          </p:blipFill>
          <p:spPr>
            <a:xfrm>
              <a:off x="8413750" y="5310715"/>
              <a:ext cx="88900" cy="177800"/>
            </a:xfrm>
            <a:prstGeom prst="rect">
              <a:avLst/>
            </a:prstGeom>
          </p:spPr>
        </p:pic>
        <p:pic>
          <p:nvPicPr>
            <p:cNvPr id="26" name="Picture 25" descr="latex-image-1.pdf"/>
            <p:cNvPicPr>
              <a:picLocks noChangeAspect="1"/>
            </p:cNvPicPr>
            <p:nvPr/>
          </p:nvPicPr>
          <p:blipFill>
            <a:blip r:embed="rId10"/>
            <a:stretch>
              <a:fillRect/>
            </a:stretch>
          </p:blipFill>
          <p:spPr>
            <a:xfrm>
              <a:off x="8058150" y="2393950"/>
              <a:ext cx="139700" cy="190500"/>
            </a:xfrm>
            <a:prstGeom prst="rect">
              <a:avLst/>
            </a:prstGeom>
          </p:spPr>
        </p:pic>
        <p:pic>
          <p:nvPicPr>
            <p:cNvPr id="27" name="Picture 26" descr="latex-image-1.pdf"/>
            <p:cNvPicPr>
              <a:picLocks noChangeAspect="1"/>
            </p:cNvPicPr>
            <p:nvPr/>
          </p:nvPicPr>
          <p:blipFill>
            <a:blip r:embed="rId11"/>
            <a:stretch>
              <a:fillRect/>
            </a:stretch>
          </p:blipFill>
          <p:spPr>
            <a:xfrm>
              <a:off x="1119720" y="3716867"/>
              <a:ext cx="139700" cy="127000"/>
            </a:xfrm>
            <a:prstGeom prst="rect">
              <a:avLst/>
            </a:prstGeom>
          </p:spPr>
        </p:pic>
        <p:pic>
          <p:nvPicPr>
            <p:cNvPr id="28" name="Picture 27" descr="latex-image-1.pdf"/>
            <p:cNvPicPr>
              <a:picLocks noChangeAspect="1"/>
            </p:cNvPicPr>
            <p:nvPr/>
          </p:nvPicPr>
          <p:blipFill>
            <a:blip r:embed="rId12"/>
            <a:stretch>
              <a:fillRect/>
            </a:stretch>
          </p:blipFill>
          <p:spPr>
            <a:xfrm>
              <a:off x="1813982" y="3012016"/>
              <a:ext cx="698500" cy="266700"/>
            </a:xfrm>
            <a:prstGeom prst="rect">
              <a:avLst/>
            </a:prstGeom>
          </p:spPr>
        </p:pic>
        <p:pic>
          <p:nvPicPr>
            <p:cNvPr id="29" name="Picture 28" descr="latex-image-1.pdf"/>
            <p:cNvPicPr>
              <a:picLocks noChangeAspect="1"/>
            </p:cNvPicPr>
            <p:nvPr/>
          </p:nvPicPr>
          <p:blipFill>
            <a:blip r:embed="rId13"/>
            <a:stretch>
              <a:fillRect/>
            </a:stretch>
          </p:blipFill>
          <p:spPr>
            <a:xfrm>
              <a:off x="1949450" y="4425950"/>
              <a:ext cx="698500" cy="292100"/>
            </a:xfrm>
            <a:prstGeom prst="rect">
              <a:avLst/>
            </a:prstGeom>
          </p:spPr>
        </p:pic>
        <p:pic>
          <p:nvPicPr>
            <p:cNvPr id="30" name="Picture 29" descr="latex-image-1.pdf"/>
            <p:cNvPicPr>
              <a:picLocks noChangeAspect="1"/>
            </p:cNvPicPr>
            <p:nvPr/>
          </p:nvPicPr>
          <p:blipFill>
            <a:blip r:embed="rId14"/>
            <a:stretch>
              <a:fillRect/>
            </a:stretch>
          </p:blipFill>
          <p:spPr>
            <a:xfrm>
              <a:off x="1574800" y="2347384"/>
              <a:ext cx="5003800" cy="241300"/>
            </a:xfrm>
            <a:prstGeom prst="rect">
              <a:avLst/>
            </a:prstGeom>
          </p:spPr>
        </p:pic>
        <p:sp>
          <p:nvSpPr>
            <p:cNvPr id="31" name="Freeform 30"/>
            <p:cNvSpPr/>
            <p:nvPr/>
          </p:nvSpPr>
          <p:spPr>
            <a:xfrm>
              <a:off x="1727200" y="3488267"/>
              <a:ext cx="1041400" cy="719666"/>
            </a:xfrm>
            <a:custGeom>
              <a:avLst/>
              <a:gdLst>
                <a:gd name="connsiteX0" fmla="*/ 0 w 1041400"/>
                <a:gd name="connsiteY0" fmla="*/ 719666 h 719666"/>
                <a:gd name="connsiteX1" fmla="*/ 287867 w 1041400"/>
                <a:gd name="connsiteY1" fmla="*/ 677333 h 719666"/>
                <a:gd name="connsiteX2" fmla="*/ 660400 w 1041400"/>
                <a:gd name="connsiteY2" fmla="*/ 482600 h 719666"/>
                <a:gd name="connsiteX3" fmla="*/ 1041400 w 1041400"/>
                <a:gd name="connsiteY3" fmla="*/ 0 h 719666"/>
              </a:gdLst>
              <a:ahLst/>
              <a:cxnLst>
                <a:cxn ang="0">
                  <a:pos x="connsiteX0" y="connsiteY0"/>
                </a:cxn>
                <a:cxn ang="0">
                  <a:pos x="connsiteX1" y="connsiteY1"/>
                </a:cxn>
                <a:cxn ang="0">
                  <a:pos x="connsiteX2" y="connsiteY2"/>
                </a:cxn>
                <a:cxn ang="0">
                  <a:pos x="connsiteX3" y="connsiteY3"/>
                </a:cxn>
              </a:cxnLst>
              <a:rect l="l" t="t" r="r" b="b"/>
              <a:pathLst>
                <a:path w="1041400" h="719666">
                  <a:moveTo>
                    <a:pt x="0" y="719666"/>
                  </a:moveTo>
                  <a:cubicBezTo>
                    <a:pt x="88900" y="718255"/>
                    <a:pt x="177800" y="716844"/>
                    <a:pt x="287867" y="677333"/>
                  </a:cubicBezTo>
                  <a:cubicBezTo>
                    <a:pt x="397934" y="637822"/>
                    <a:pt x="534811" y="595489"/>
                    <a:pt x="660400" y="482600"/>
                  </a:cubicBezTo>
                  <a:cubicBezTo>
                    <a:pt x="785989" y="369711"/>
                    <a:pt x="1041400" y="0"/>
                    <a:pt x="1041400" y="0"/>
                  </a:cubicBezTo>
                </a:path>
              </a:pathLst>
            </a:custGeom>
            <a:ln w="19050" cap="flat" cmpd="sng" algn="ctr">
              <a:solidFill>
                <a:schemeClr val="tx1"/>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2768600" y="3683000"/>
              <a:ext cx="584200" cy="67733"/>
            </a:xfrm>
            <a:custGeom>
              <a:avLst/>
              <a:gdLst>
                <a:gd name="connsiteX0" fmla="*/ 0 w 584200"/>
                <a:gd name="connsiteY0" fmla="*/ 25400 h 67733"/>
                <a:gd name="connsiteX1" fmla="*/ 203200 w 584200"/>
                <a:gd name="connsiteY1" fmla="*/ 0 h 67733"/>
                <a:gd name="connsiteX2" fmla="*/ 431800 w 584200"/>
                <a:gd name="connsiteY2" fmla="*/ 25400 h 67733"/>
                <a:gd name="connsiteX3" fmla="*/ 584200 w 584200"/>
                <a:gd name="connsiteY3" fmla="*/ 67733 h 67733"/>
              </a:gdLst>
              <a:ahLst/>
              <a:cxnLst>
                <a:cxn ang="0">
                  <a:pos x="connsiteX0" y="connsiteY0"/>
                </a:cxn>
                <a:cxn ang="0">
                  <a:pos x="connsiteX1" y="connsiteY1"/>
                </a:cxn>
                <a:cxn ang="0">
                  <a:pos x="connsiteX2" y="connsiteY2"/>
                </a:cxn>
                <a:cxn ang="0">
                  <a:pos x="connsiteX3" y="connsiteY3"/>
                </a:cxn>
              </a:cxnLst>
              <a:rect l="l" t="t" r="r" b="b"/>
              <a:pathLst>
                <a:path w="584200" h="67733">
                  <a:moveTo>
                    <a:pt x="0" y="25400"/>
                  </a:moveTo>
                  <a:cubicBezTo>
                    <a:pt x="65616" y="12700"/>
                    <a:pt x="131233" y="0"/>
                    <a:pt x="203200" y="0"/>
                  </a:cubicBezTo>
                  <a:cubicBezTo>
                    <a:pt x="275167" y="0"/>
                    <a:pt x="368300" y="14111"/>
                    <a:pt x="431800" y="25400"/>
                  </a:cubicBezTo>
                  <a:cubicBezTo>
                    <a:pt x="495300" y="36689"/>
                    <a:pt x="584200" y="67733"/>
                    <a:pt x="584200" y="67733"/>
                  </a:cubicBezTo>
                </a:path>
              </a:pathLst>
            </a:custGeom>
            <a:ln w="19050" cap="flat" cmpd="sng" algn="ctr">
              <a:solidFill>
                <a:schemeClr val="tx1"/>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3352800" y="3589867"/>
              <a:ext cx="1007533" cy="804333"/>
            </a:xfrm>
            <a:custGeom>
              <a:avLst/>
              <a:gdLst>
                <a:gd name="connsiteX0" fmla="*/ 0 w 1007533"/>
                <a:gd name="connsiteY0" fmla="*/ 0 h 804333"/>
                <a:gd name="connsiteX1" fmla="*/ 220133 w 1007533"/>
                <a:gd name="connsiteY1" fmla="*/ 42333 h 804333"/>
                <a:gd name="connsiteX2" fmla="*/ 431800 w 1007533"/>
                <a:gd name="connsiteY2" fmla="*/ 160866 h 804333"/>
                <a:gd name="connsiteX3" fmla="*/ 618067 w 1007533"/>
                <a:gd name="connsiteY3" fmla="*/ 389466 h 804333"/>
                <a:gd name="connsiteX4" fmla="*/ 745067 w 1007533"/>
                <a:gd name="connsiteY4" fmla="*/ 558800 h 804333"/>
                <a:gd name="connsiteX5" fmla="*/ 1007533 w 1007533"/>
                <a:gd name="connsiteY5" fmla="*/ 804333 h 80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533" h="804333">
                  <a:moveTo>
                    <a:pt x="0" y="0"/>
                  </a:moveTo>
                  <a:cubicBezTo>
                    <a:pt x="74083" y="7761"/>
                    <a:pt x="148167" y="15522"/>
                    <a:pt x="220133" y="42333"/>
                  </a:cubicBezTo>
                  <a:cubicBezTo>
                    <a:pt x="292099" y="69144"/>
                    <a:pt x="365478" y="103010"/>
                    <a:pt x="431800" y="160866"/>
                  </a:cubicBezTo>
                  <a:cubicBezTo>
                    <a:pt x="498122" y="218722"/>
                    <a:pt x="565856" y="323144"/>
                    <a:pt x="618067" y="389466"/>
                  </a:cubicBezTo>
                  <a:cubicBezTo>
                    <a:pt x="670278" y="455788"/>
                    <a:pt x="680156" y="489656"/>
                    <a:pt x="745067" y="558800"/>
                  </a:cubicBezTo>
                  <a:cubicBezTo>
                    <a:pt x="809978" y="627944"/>
                    <a:pt x="1007533" y="804333"/>
                    <a:pt x="1007533" y="804333"/>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4360333" y="4267200"/>
              <a:ext cx="254000" cy="67734"/>
            </a:xfrm>
            <a:custGeom>
              <a:avLst/>
              <a:gdLst>
                <a:gd name="connsiteX0" fmla="*/ 0 w 254000"/>
                <a:gd name="connsiteY0" fmla="*/ 50800 h 67734"/>
                <a:gd name="connsiteX1" fmla="*/ 135467 w 254000"/>
                <a:gd name="connsiteY1" fmla="*/ 59267 h 67734"/>
                <a:gd name="connsiteX2" fmla="*/ 254000 w 254000"/>
                <a:gd name="connsiteY2" fmla="*/ 0 h 67734"/>
              </a:gdLst>
              <a:ahLst/>
              <a:cxnLst>
                <a:cxn ang="0">
                  <a:pos x="connsiteX0" y="connsiteY0"/>
                </a:cxn>
                <a:cxn ang="0">
                  <a:pos x="connsiteX1" y="connsiteY1"/>
                </a:cxn>
                <a:cxn ang="0">
                  <a:pos x="connsiteX2" y="connsiteY2"/>
                </a:cxn>
              </a:cxnLst>
              <a:rect l="l" t="t" r="r" b="b"/>
              <a:pathLst>
                <a:path w="254000" h="67734">
                  <a:moveTo>
                    <a:pt x="0" y="50800"/>
                  </a:moveTo>
                  <a:cubicBezTo>
                    <a:pt x="46567" y="59267"/>
                    <a:pt x="93134" y="67734"/>
                    <a:pt x="135467" y="59267"/>
                  </a:cubicBezTo>
                  <a:cubicBezTo>
                    <a:pt x="177800" y="50800"/>
                    <a:pt x="254000" y="0"/>
                    <a:pt x="254000" y="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4622800" y="3234267"/>
              <a:ext cx="1862667" cy="1143000"/>
            </a:xfrm>
            <a:custGeom>
              <a:avLst/>
              <a:gdLst>
                <a:gd name="connsiteX0" fmla="*/ 0 w 1862667"/>
                <a:gd name="connsiteY0" fmla="*/ 1092200 h 1143000"/>
                <a:gd name="connsiteX1" fmla="*/ 347133 w 1862667"/>
                <a:gd name="connsiteY1" fmla="*/ 1126066 h 1143000"/>
                <a:gd name="connsiteX2" fmla="*/ 711200 w 1862667"/>
                <a:gd name="connsiteY2" fmla="*/ 1092200 h 1143000"/>
                <a:gd name="connsiteX3" fmla="*/ 1126067 w 1862667"/>
                <a:gd name="connsiteY3" fmla="*/ 821266 h 1143000"/>
                <a:gd name="connsiteX4" fmla="*/ 1557867 w 1862667"/>
                <a:gd name="connsiteY4" fmla="*/ 414866 h 1143000"/>
                <a:gd name="connsiteX5" fmla="*/ 1862667 w 1862667"/>
                <a:gd name="connsiteY5"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67" h="1143000">
                  <a:moveTo>
                    <a:pt x="0" y="1092200"/>
                  </a:moveTo>
                  <a:cubicBezTo>
                    <a:pt x="114300" y="1109133"/>
                    <a:pt x="228600" y="1126066"/>
                    <a:pt x="347133" y="1126066"/>
                  </a:cubicBezTo>
                  <a:cubicBezTo>
                    <a:pt x="465666" y="1126066"/>
                    <a:pt x="581378" y="1143000"/>
                    <a:pt x="711200" y="1092200"/>
                  </a:cubicBezTo>
                  <a:cubicBezTo>
                    <a:pt x="841022" y="1041400"/>
                    <a:pt x="984956" y="934155"/>
                    <a:pt x="1126067" y="821266"/>
                  </a:cubicBezTo>
                  <a:cubicBezTo>
                    <a:pt x="1267178" y="708377"/>
                    <a:pt x="1435100" y="551744"/>
                    <a:pt x="1557867" y="414866"/>
                  </a:cubicBezTo>
                  <a:cubicBezTo>
                    <a:pt x="1680634" y="277988"/>
                    <a:pt x="1862667" y="0"/>
                    <a:pt x="1862667" y="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6485467" y="3132667"/>
              <a:ext cx="787400" cy="389466"/>
            </a:xfrm>
            <a:custGeom>
              <a:avLst/>
              <a:gdLst>
                <a:gd name="connsiteX0" fmla="*/ 0 w 787400"/>
                <a:gd name="connsiteY0" fmla="*/ 389466 h 389466"/>
                <a:gd name="connsiteX1" fmla="*/ 262466 w 787400"/>
                <a:gd name="connsiteY1" fmla="*/ 177800 h 389466"/>
                <a:gd name="connsiteX2" fmla="*/ 609600 w 787400"/>
                <a:gd name="connsiteY2" fmla="*/ 25400 h 389466"/>
                <a:gd name="connsiteX3" fmla="*/ 787400 w 787400"/>
                <a:gd name="connsiteY3" fmla="*/ 25400 h 389466"/>
              </a:gdLst>
              <a:ahLst/>
              <a:cxnLst>
                <a:cxn ang="0">
                  <a:pos x="connsiteX0" y="connsiteY0"/>
                </a:cxn>
                <a:cxn ang="0">
                  <a:pos x="connsiteX1" y="connsiteY1"/>
                </a:cxn>
                <a:cxn ang="0">
                  <a:pos x="connsiteX2" y="connsiteY2"/>
                </a:cxn>
                <a:cxn ang="0">
                  <a:pos x="connsiteX3" y="connsiteY3"/>
                </a:cxn>
              </a:cxnLst>
              <a:rect l="l" t="t" r="r" b="b"/>
              <a:pathLst>
                <a:path w="787400" h="389466">
                  <a:moveTo>
                    <a:pt x="0" y="389466"/>
                  </a:moveTo>
                  <a:cubicBezTo>
                    <a:pt x="80433" y="313972"/>
                    <a:pt x="160866" y="238478"/>
                    <a:pt x="262466" y="177800"/>
                  </a:cubicBezTo>
                  <a:cubicBezTo>
                    <a:pt x="364066" y="117122"/>
                    <a:pt x="522111" y="50800"/>
                    <a:pt x="609600" y="25400"/>
                  </a:cubicBezTo>
                  <a:cubicBezTo>
                    <a:pt x="697089" y="0"/>
                    <a:pt x="787400" y="25400"/>
                    <a:pt x="787400" y="25400"/>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7272867" y="2967566"/>
              <a:ext cx="948266" cy="131234"/>
            </a:xfrm>
            <a:custGeom>
              <a:avLst/>
              <a:gdLst>
                <a:gd name="connsiteX0" fmla="*/ 0 w 948266"/>
                <a:gd name="connsiteY0" fmla="*/ 21167 h 131234"/>
                <a:gd name="connsiteX1" fmla="*/ 254000 w 948266"/>
                <a:gd name="connsiteY1" fmla="*/ 4234 h 131234"/>
                <a:gd name="connsiteX2" fmla="*/ 541866 w 948266"/>
                <a:gd name="connsiteY2" fmla="*/ 21167 h 131234"/>
                <a:gd name="connsiteX3" fmla="*/ 948266 w 948266"/>
                <a:gd name="connsiteY3" fmla="*/ 131234 h 131234"/>
              </a:gdLst>
              <a:ahLst/>
              <a:cxnLst>
                <a:cxn ang="0">
                  <a:pos x="connsiteX0" y="connsiteY0"/>
                </a:cxn>
                <a:cxn ang="0">
                  <a:pos x="connsiteX1" y="connsiteY1"/>
                </a:cxn>
                <a:cxn ang="0">
                  <a:pos x="connsiteX2" y="connsiteY2"/>
                </a:cxn>
                <a:cxn ang="0">
                  <a:pos x="connsiteX3" y="connsiteY3"/>
                </a:cxn>
              </a:cxnLst>
              <a:rect l="l" t="t" r="r" b="b"/>
              <a:pathLst>
                <a:path w="948266" h="131234">
                  <a:moveTo>
                    <a:pt x="0" y="21167"/>
                  </a:moveTo>
                  <a:cubicBezTo>
                    <a:pt x="81844" y="12700"/>
                    <a:pt x="163689" y="4234"/>
                    <a:pt x="254000" y="4234"/>
                  </a:cubicBezTo>
                  <a:cubicBezTo>
                    <a:pt x="344311" y="4234"/>
                    <a:pt x="426155" y="0"/>
                    <a:pt x="541866" y="21167"/>
                  </a:cubicBezTo>
                  <a:cubicBezTo>
                    <a:pt x="657577" y="42334"/>
                    <a:pt x="948266" y="131234"/>
                    <a:pt x="948266" y="131234"/>
                  </a:cubicBezTo>
                </a:path>
              </a:pathLst>
            </a:custGeom>
            <a:ln w="19050" cap="flat" cmpd="sng" algn="ctr">
              <a:solidFill>
                <a:srgbClr val="000000"/>
              </a:solidFill>
              <a:prstDash val="lg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4343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41" name="Picture 4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86" y="1282586"/>
            <a:ext cx="7861300" cy="723900"/>
          </a:xfrm>
          <a:prstGeom prst="rect">
            <a:avLst/>
          </a:prstGeom>
        </p:spPr>
      </p:pic>
      <p:pic>
        <p:nvPicPr>
          <p:cNvPr id="42" name="Picture 41"/>
          <p:cNvPicPr>
            <a:picLocks noChangeAspect="1"/>
          </p:cNvPicPr>
          <p:nvPr/>
        </p:nvPicPr>
        <p:blipFill>
          <a:blip r:embed="rId4"/>
          <a:stretch>
            <a:fillRect/>
          </a:stretch>
        </p:blipFill>
        <p:spPr>
          <a:xfrm>
            <a:off x="631419" y="2582355"/>
            <a:ext cx="7835900" cy="3162300"/>
          </a:xfrm>
          <a:prstGeom prst="rect">
            <a:avLst/>
          </a:prstGeom>
        </p:spPr>
      </p:pic>
    </p:spTree>
    <p:extLst>
      <p:ext uri="{BB962C8B-B14F-4D97-AF65-F5344CB8AC3E}">
        <p14:creationId xmlns:p14="http://schemas.microsoft.com/office/powerpoint/2010/main" val="299066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Forms</a:t>
            </a:r>
          </a:p>
        </p:txBody>
      </p:sp>
      <p:pic>
        <p:nvPicPr>
          <p:cNvPr id="5" name="Picture 4" descr="Screen Shot 2012-10-08 at 9.36.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88" y="3001780"/>
            <a:ext cx="4532621" cy="2851792"/>
          </a:xfrm>
          <a:prstGeom prst="rect">
            <a:avLst/>
          </a:prstGeom>
        </p:spPr>
      </p:pic>
      <p:pic>
        <p:nvPicPr>
          <p:cNvPr id="4" name="Picture 3"/>
          <p:cNvPicPr>
            <a:picLocks noChangeAspect="1"/>
          </p:cNvPicPr>
          <p:nvPr/>
        </p:nvPicPr>
        <p:blipFill>
          <a:blip r:embed="rId4"/>
          <a:stretch>
            <a:fillRect/>
          </a:stretch>
        </p:blipFill>
        <p:spPr>
          <a:xfrm>
            <a:off x="647700" y="1273629"/>
            <a:ext cx="7848600" cy="1524000"/>
          </a:xfrm>
          <a:prstGeom prst="rect">
            <a:avLst/>
          </a:prstGeom>
        </p:spPr>
      </p:pic>
      <p:pic>
        <p:nvPicPr>
          <p:cNvPr id="3" name="Picture 2">
            <a:extLst>
              <a:ext uri="{FF2B5EF4-FFF2-40B4-BE49-F238E27FC236}">
                <a16:creationId xmlns:a16="http://schemas.microsoft.com/office/drawing/2014/main" id="{155CF911-AA7A-434C-B6DD-95B31E52AEBC}"/>
              </a:ext>
            </a:extLst>
          </p:cNvPr>
          <p:cNvPicPr>
            <a:picLocks noChangeAspect="1"/>
          </p:cNvPicPr>
          <p:nvPr/>
        </p:nvPicPr>
        <p:blipFill>
          <a:blip r:embed="rId5"/>
          <a:stretch>
            <a:fillRect/>
          </a:stretch>
        </p:blipFill>
        <p:spPr>
          <a:xfrm>
            <a:off x="1279577" y="5965252"/>
            <a:ext cx="2314312" cy="330616"/>
          </a:xfrm>
          <a:prstGeom prst="rect">
            <a:avLst/>
          </a:prstGeom>
        </p:spPr>
      </p:pic>
      <p:pic>
        <p:nvPicPr>
          <p:cNvPr id="6" name="Picture 5">
            <a:extLst>
              <a:ext uri="{FF2B5EF4-FFF2-40B4-BE49-F238E27FC236}">
                <a16:creationId xmlns:a16="http://schemas.microsoft.com/office/drawing/2014/main" id="{5BC452BD-87E6-BB4B-A344-270070FCCD05}"/>
              </a:ext>
            </a:extLst>
          </p:cNvPr>
          <p:cNvPicPr>
            <a:picLocks noChangeAspect="1"/>
          </p:cNvPicPr>
          <p:nvPr/>
        </p:nvPicPr>
        <p:blipFill>
          <a:blip r:embed="rId6"/>
          <a:stretch>
            <a:fillRect/>
          </a:stretch>
        </p:blipFill>
        <p:spPr>
          <a:xfrm>
            <a:off x="5006713" y="4477941"/>
            <a:ext cx="3717561" cy="520152"/>
          </a:xfrm>
          <a:prstGeom prst="rect">
            <a:avLst/>
          </a:prstGeom>
        </p:spPr>
      </p:pic>
    </p:spTree>
    <p:extLst>
      <p:ext uri="{BB962C8B-B14F-4D97-AF65-F5344CB8AC3E}">
        <p14:creationId xmlns:p14="http://schemas.microsoft.com/office/powerpoint/2010/main" val="347546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Gaussian</a:t>
            </a:r>
          </a:p>
        </p:txBody>
      </p:sp>
      <p:pic>
        <p:nvPicPr>
          <p:cNvPr id="3" name="Picture 2"/>
          <p:cNvPicPr>
            <a:picLocks noChangeAspect="1"/>
          </p:cNvPicPr>
          <p:nvPr/>
        </p:nvPicPr>
        <p:blipFill>
          <a:blip r:embed="rId3"/>
          <a:stretch>
            <a:fillRect/>
          </a:stretch>
        </p:blipFill>
        <p:spPr>
          <a:xfrm>
            <a:off x="5139612" y="3609066"/>
            <a:ext cx="3577486" cy="2706799"/>
          </a:xfrm>
          <a:prstGeom prst="rect">
            <a:avLst/>
          </a:prstGeom>
        </p:spPr>
      </p:pic>
      <p:pic>
        <p:nvPicPr>
          <p:cNvPr id="4" name="Picture 3"/>
          <p:cNvPicPr>
            <a:picLocks noChangeAspect="1"/>
          </p:cNvPicPr>
          <p:nvPr/>
        </p:nvPicPr>
        <p:blipFill>
          <a:blip r:embed="rId4"/>
          <a:stretch>
            <a:fillRect/>
          </a:stretch>
        </p:blipFill>
        <p:spPr>
          <a:xfrm>
            <a:off x="713921" y="1067707"/>
            <a:ext cx="7861300" cy="2705100"/>
          </a:xfrm>
          <a:prstGeom prst="rect">
            <a:avLst/>
          </a:prstGeom>
        </p:spPr>
      </p:pic>
    </p:spTree>
    <p:extLst>
      <p:ext uri="{BB962C8B-B14F-4D97-AF65-F5344CB8AC3E}">
        <p14:creationId xmlns:p14="http://schemas.microsoft.com/office/powerpoint/2010/main" val="290555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a:t>
            </a:r>
          </a:p>
        </p:txBody>
      </p:sp>
      <p:pic>
        <p:nvPicPr>
          <p:cNvPr id="6" name="Picture 5"/>
          <p:cNvPicPr>
            <a:picLocks noChangeAspect="1"/>
          </p:cNvPicPr>
          <p:nvPr/>
        </p:nvPicPr>
        <p:blipFill>
          <a:blip r:embed="rId3"/>
          <a:stretch>
            <a:fillRect/>
          </a:stretch>
        </p:blipFill>
        <p:spPr>
          <a:xfrm>
            <a:off x="552450" y="1498600"/>
            <a:ext cx="8039100" cy="3860800"/>
          </a:xfrm>
          <a:prstGeom prst="rect">
            <a:avLst/>
          </a:prstGeom>
        </p:spPr>
      </p:pic>
    </p:spTree>
    <p:extLst>
      <p:ext uri="{BB962C8B-B14F-4D97-AF65-F5344CB8AC3E}">
        <p14:creationId xmlns:p14="http://schemas.microsoft.com/office/powerpoint/2010/main" val="1361014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5" name="Picture 4"/>
          <p:cNvPicPr>
            <a:picLocks noChangeAspect="1"/>
          </p:cNvPicPr>
          <p:nvPr/>
        </p:nvPicPr>
        <p:blipFill>
          <a:blip r:embed="rId3"/>
          <a:stretch>
            <a:fillRect/>
          </a:stretch>
        </p:blipFill>
        <p:spPr>
          <a:xfrm>
            <a:off x="1576039" y="999067"/>
            <a:ext cx="5991922" cy="5283200"/>
          </a:xfrm>
          <a:prstGeom prst="rect">
            <a:avLst/>
          </a:prstGeom>
        </p:spPr>
      </p:pic>
    </p:spTree>
    <p:extLst>
      <p:ext uri="{BB962C8B-B14F-4D97-AF65-F5344CB8AC3E}">
        <p14:creationId xmlns:p14="http://schemas.microsoft.com/office/powerpoint/2010/main" val="54950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7" name="Picture 6"/>
          <p:cNvPicPr>
            <a:picLocks noChangeAspect="1"/>
          </p:cNvPicPr>
          <p:nvPr/>
        </p:nvPicPr>
        <p:blipFill>
          <a:blip r:embed="rId3"/>
          <a:stretch>
            <a:fillRect/>
          </a:stretch>
        </p:blipFill>
        <p:spPr>
          <a:xfrm>
            <a:off x="406400" y="1257300"/>
            <a:ext cx="8331200" cy="4914900"/>
          </a:xfrm>
          <a:prstGeom prst="rect">
            <a:avLst/>
          </a:prstGeom>
        </p:spPr>
      </p:pic>
    </p:spTree>
    <p:extLst>
      <p:ext uri="{BB962C8B-B14F-4D97-AF65-F5344CB8AC3E}">
        <p14:creationId xmlns:p14="http://schemas.microsoft.com/office/powerpoint/2010/main" val="69601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6" name="Picture 5"/>
          <p:cNvPicPr>
            <a:picLocks noChangeAspect="1"/>
          </p:cNvPicPr>
          <p:nvPr/>
        </p:nvPicPr>
        <p:blipFill>
          <a:blip r:embed="rId3"/>
          <a:stretch>
            <a:fillRect/>
          </a:stretch>
        </p:blipFill>
        <p:spPr>
          <a:xfrm>
            <a:off x="1555750" y="1587500"/>
            <a:ext cx="6032500" cy="3683000"/>
          </a:xfrm>
          <a:prstGeom prst="rect">
            <a:avLst/>
          </a:prstGeom>
        </p:spPr>
      </p:pic>
    </p:spTree>
    <p:extLst>
      <p:ext uri="{BB962C8B-B14F-4D97-AF65-F5344CB8AC3E}">
        <p14:creationId xmlns:p14="http://schemas.microsoft.com/office/powerpoint/2010/main" val="45407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5" name="Picture 4"/>
          <p:cNvPicPr>
            <a:picLocks noChangeAspect="1"/>
          </p:cNvPicPr>
          <p:nvPr/>
        </p:nvPicPr>
        <p:blipFill>
          <a:blip r:embed="rId3"/>
          <a:stretch>
            <a:fillRect/>
          </a:stretch>
        </p:blipFill>
        <p:spPr>
          <a:xfrm>
            <a:off x="1610783" y="930400"/>
            <a:ext cx="6160232" cy="5396567"/>
          </a:xfrm>
          <a:prstGeom prst="rect">
            <a:avLst/>
          </a:prstGeom>
        </p:spPr>
      </p:pic>
    </p:spTree>
    <p:extLst>
      <p:ext uri="{BB962C8B-B14F-4D97-AF65-F5344CB8AC3E}">
        <p14:creationId xmlns:p14="http://schemas.microsoft.com/office/powerpoint/2010/main" val="1790412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7" name="Picture 6">
            <a:extLst>
              <a:ext uri="{FF2B5EF4-FFF2-40B4-BE49-F238E27FC236}">
                <a16:creationId xmlns:a16="http://schemas.microsoft.com/office/drawing/2014/main" id="{DB853D95-DBBB-894D-8ED4-897D14EE42E1}"/>
              </a:ext>
            </a:extLst>
          </p:cNvPr>
          <p:cNvPicPr>
            <a:picLocks noChangeAspect="1"/>
          </p:cNvPicPr>
          <p:nvPr/>
        </p:nvPicPr>
        <p:blipFill>
          <a:blip r:embed="rId3"/>
          <a:stretch>
            <a:fillRect/>
          </a:stretch>
        </p:blipFill>
        <p:spPr>
          <a:xfrm>
            <a:off x="1432968" y="899410"/>
            <a:ext cx="6707223" cy="5598826"/>
          </a:xfrm>
          <a:prstGeom prst="rect">
            <a:avLst/>
          </a:prstGeom>
        </p:spPr>
      </p:pic>
    </p:spTree>
    <p:extLst>
      <p:ext uri="{BB962C8B-B14F-4D97-AF65-F5344CB8AC3E}">
        <p14:creationId xmlns:p14="http://schemas.microsoft.com/office/powerpoint/2010/main" val="165356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5" name="Picture 4">
            <a:extLst>
              <a:ext uri="{FF2B5EF4-FFF2-40B4-BE49-F238E27FC236}">
                <a16:creationId xmlns:a16="http://schemas.microsoft.com/office/drawing/2014/main" id="{9859DAE2-6C29-5B4B-9CD7-D00AF42B2DE7}"/>
              </a:ext>
            </a:extLst>
          </p:cNvPr>
          <p:cNvPicPr>
            <a:picLocks noChangeAspect="1"/>
          </p:cNvPicPr>
          <p:nvPr/>
        </p:nvPicPr>
        <p:blipFill>
          <a:blip r:embed="rId3"/>
          <a:stretch>
            <a:fillRect/>
          </a:stretch>
        </p:blipFill>
        <p:spPr>
          <a:xfrm>
            <a:off x="404735" y="1082592"/>
            <a:ext cx="8439462" cy="4858574"/>
          </a:xfrm>
          <a:prstGeom prst="rect">
            <a:avLst/>
          </a:prstGeom>
        </p:spPr>
      </p:pic>
    </p:spTree>
    <p:extLst>
      <p:ext uri="{BB962C8B-B14F-4D97-AF65-F5344CB8AC3E}">
        <p14:creationId xmlns:p14="http://schemas.microsoft.com/office/powerpoint/2010/main" val="9523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4" name="Picture 3">
            <a:extLst>
              <a:ext uri="{FF2B5EF4-FFF2-40B4-BE49-F238E27FC236}">
                <a16:creationId xmlns:a16="http://schemas.microsoft.com/office/drawing/2014/main" id="{7906C358-DBE1-F749-8C49-79A975769812}"/>
              </a:ext>
            </a:extLst>
          </p:cNvPr>
          <p:cNvPicPr>
            <a:picLocks noChangeAspect="1"/>
          </p:cNvPicPr>
          <p:nvPr/>
        </p:nvPicPr>
        <p:blipFill>
          <a:blip r:embed="rId3"/>
          <a:stretch>
            <a:fillRect/>
          </a:stretch>
        </p:blipFill>
        <p:spPr>
          <a:xfrm>
            <a:off x="462547" y="1229194"/>
            <a:ext cx="8096836" cy="4708798"/>
          </a:xfrm>
          <a:prstGeom prst="rect">
            <a:avLst/>
          </a:prstGeom>
        </p:spPr>
      </p:pic>
    </p:spTree>
    <p:extLst>
      <p:ext uri="{BB962C8B-B14F-4D97-AF65-F5344CB8AC3E}">
        <p14:creationId xmlns:p14="http://schemas.microsoft.com/office/powerpoint/2010/main" val="36534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5" name="Picture 4">
            <a:extLst>
              <a:ext uri="{FF2B5EF4-FFF2-40B4-BE49-F238E27FC236}">
                <a16:creationId xmlns:a16="http://schemas.microsoft.com/office/drawing/2014/main" id="{112092CB-903D-1F4E-8843-190AF1321ADC}"/>
              </a:ext>
            </a:extLst>
          </p:cNvPr>
          <p:cNvPicPr>
            <a:picLocks noChangeAspect="1"/>
          </p:cNvPicPr>
          <p:nvPr/>
        </p:nvPicPr>
        <p:blipFill>
          <a:blip r:embed="rId3"/>
          <a:stretch>
            <a:fillRect/>
          </a:stretch>
        </p:blipFill>
        <p:spPr>
          <a:xfrm>
            <a:off x="522164" y="1828800"/>
            <a:ext cx="8037219" cy="3016136"/>
          </a:xfrm>
          <a:prstGeom prst="rect">
            <a:avLst/>
          </a:prstGeom>
        </p:spPr>
      </p:pic>
    </p:spTree>
    <p:extLst>
      <p:ext uri="{BB962C8B-B14F-4D97-AF65-F5344CB8AC3E}">
        <p14:creationId xmlns:p14="http://schemas.microsoft.com/office/powerpoint/2010/main" val="325173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3" name="Picture 2">
            <a:extLst>
              <a:ext uri="{FF2B5EF4-FFF2-40B4-BE49-F238E27FC236}">
                <a16:creationId xmlns:a16="http://schemas.microsoft.com/office/drawing/2014/main" id="{E4DAEA01-BF5F-FC45-A063-E39D3A0547D6}"/>
              </a:ext>
            </a:extLst>
          </p:cNvPr>
          <p:cNvPicPr>
            <a:picLocks noChangeAspect="1"/>
          </p:cNvPicPr>
          <p:nvPr/>
        </p:nvPicPr>
        <p:blipFill>
          <a:blip r:embed="rId3"/>
          <a:stretch>
            <a:fillRect/>
          </a:stretch>
        </p:blipFill>
        <p:spPr>
          <a:xfrm>
            <a:off x="650139" y="1229193"/>
            <a:ext cx="7999185" cy="4784559"/>
          </a:xfrm>
          <a:prstGeom prst="rect">
            <a:avLst/>
          </a:prstGeom>
        </p:spPr>
      </p:pic>
    </p:spTree>
    <p:extLst>
      <p:ext uri="{BB962C8B-B14F-4D97-AF65-F5344CB8AC3E}">
        <p14:creationId xmlns:p14="http://schemas.microsoft.com/office/powerpoint/2010/main" val="822710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Update</a:t>
            </a:r>
          </a:p>
        </p:txBody>
      </p:sp>
      <p:pic>
        <p:nvPicPr>
          <p:cNvPr id="6" name="Picture 5">
            <a:extLst>
              <a:ext uri="{FF2B5EF4-FFF2-40B4-BE49-F238E27FC236}">
                <a16:creationId xmlns:a16="http://schemas.microsoft.com/office/drawing/2014/main" id="{2E838979-3BF3-EA48-9064-50C4B2F2C59A}"/>
              </a:ext>
            </a:extLst>
          </p:cNvPr>
          <p:cNvPicPr>
            <a:picLocks noChangeAspect="1"/>
          </p:cNvPicPr>
          <p:nvPr/>
        </p:nvPicPr>
        <p:blipFill>
          <a:blip r:embed="rId3"/>
          <a:stretch>
            <a:fillRect/>
          </a:stretch>
        </p:blipFill>
        <p:spPr>
          <a:xfrm>
            <a:off x="614596" y="1662615"/>
            <a:ext cx="7764905" cy="3420796"/>
          </a:xfrm>
          <a:prstGeom prst="rect">
            <a:avLst/>
          </a:prstGeom>
        </p:spPr>
      </p:pic>
    </p:spTree>
    <p:extLst>
      <p:ext uri="{BB962C8B-B14F-4D97-AF65-F5344CB8AC3E}">
        <p14:creationId xmlns:p14="http://schemas.microsoft.com/office/powerpoint/2010/main" val="3562898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Kalman</a:t>
            </a:r>
            <a:r>
              <a:rPr lang="en-US" dirty="0"/>
              <a:t> Filter Derivation</a:t>
            </a:r>
          </a:p>
        </p:txBody>
      </p:sp>
      <p:pic>
        <p:nvPicPr>
          <p:cNvPr id="3" name="Picture 2">
            <a:extLst>
              <a:ext uri="{FF2B5EF4-FFF2-40B4-BE49-F238E27FC236}">
                <a16:creationId xmlns:a16="http://schemas.microsoft.com/office/drawing/2014/main" id="{57A31176-E439-5A46-8119-61C9D036AAD5}"/>
              </a:ext>
            </a:extLst>
          </p:cNvPr>
          <p:cNvPicPr>
            <a:picLocks noChangeAspect="1"/>
          </p:cNvPicPr>
          <p:nvPr/>
        </p:nvPicPr>
        <p:blipFill>
          <a:blip r:embed="rId3"/>
          <a:stretch>
            <a:fillRect/>
          </a:stretch>
        </p:blipFill>
        <p:spPr>
          <a:xfrm>
            <a:off x="1439056" y="1181544"/>
            <a:ext cx="6747578" cy="5091840"/>
          </a:xfrm>
          <a:prstGeom prst="rect">
            <a:avLst/>
          </a:prstGeom>
        </p:spPr>
      </p:pic>
    </p:spTree>
    <p:extLst>
      <p:ext uri="{BB962C8B-B14F-4D97-AF65-F5344CB8AC3E}">
        <p14:creationId xmlns:p14="http://schemas.microsoft.com/office/powerpoint/2010/main" val="1333897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a:t>
            </a:r>
            <a:r>
              <a:rPr lang="en-US" dirty="0" err="1"/>
              <a:t>Kalman</a:t>
            </a:r>
            <a:r>
              <a:rPr lang="en-US" dirty="0"/>
              <a:t> Filter</a:t>
            </a:r>
          </a:p>
        </p:txBody>
      </p:sp>
      <p:pic>
        <p:nvPicPr>
          <p:cNvPr id="3" name="Picture 2"/>
          <p:cNvPicPr>
            <a:picLocks noChangeAspect="1"/>
          </p:cNvPicPr>
          <p:nvPr/>
        </p:nvPicPr>
        <p:blipFill>
          <a:blip r:embed="rId3"/>
          <a:stretch>
            <a:fillRect/>
          </a:stretch>
        </p:blipFill>
        <p:spPr>
          <a:xfrm>
            <a:off x="1079500" y="920750"/>
            <a:ext cx="6985000" cy="5016500"/>
          </a:xfrm>
          <a:prstGeom prst="rect">
            <a:avLst/>
          </a:prstGeom>
        </p:spPr>
      </p:pic>
    </p:spTree>
    <p:extLst>
      <p:ext uri="{BB962C8B-B14F-4D97-AF65-F5344CB8AC3E}">
        <p14:creationId xmlns:p14="http://schemas.microsoft.com/office/powerpoint/2010/main" val="381846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estimate states?</a:t>
            </a:r>
          </a:p>
        </p:txBody>
      </p:sp>
      <p:sp>
        <p:nvSpPr>
          <p:cNvPr id="3" name="Content Placeholder 2"/>
          <p:cNvSpPr>
            <a:spLocks noGrp="1"/>
          </p:cNvSpPr>
          <p:nvPr>
            <p:ph idx="1"/>
          </p:nvPr>
        </p:nvSpPr>
        <p:spPr>
          <a:xfrm>
            <a:off x="473694" y="947863"/>
            <a:ext cx="7240954" cy="5433224"/>
          </a:xfrm>
        </p:spPr>
        <p:txBody>
          <a:bodyPr/>
          <a:lstStyle/>
          <a:p>
            <a:r>
              <a:rPr lang="en-US" sz="2400" dirty="0"/>
              <a:t>State information needed to control aircraft</a:t>
            </a:r>
          </a:p>
          <a:p>
            <a:r>
              <a:rPr lang="en-US" sz="2400" dirty="0"/>
              <a:t>We measure many things</a:t>
            </a:r>
          </a:p>
          <a:p>
            <a:pPr lvl="1"/>
            <a:r>
              <a:rPr lang="en-US" sz="2000" dirty="0"/>
              <a:t>accelerations, angular rates, pressure altitude, dynamic pressure (airspeed), magnetic heading (sometimes), GPS position</a:t>
            </a:r>
          </a:p>
          <a:p>
            <a:r>
              <a:rPr lang="en-US" sz="2400" dirty="0"/>
              <a:t>Don’t have direct measurements of everything we need</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000" y="3390756"/>
            <a:ext cx="3581400" cy="2908300"/>
          </a:xfrm>
          <a:prstGeom prst="rect">
            <a:avLst/>
          </a:prstGeom>
        </p:spPr>
      </p:pic>
    </p:spTree>
    <p:extLst>
      <p:ext uri="{BB962C8B-B14F-4D97-AF65-F5344CB8AC3E}">
        <p14:creationId xmlns:p14="http://schemas.microsoft.com/office/powerpoint/2010/main" val="234050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a:t>
            </a:r>
            <a:r>
              <a:rPr lang="en-US" dirty="0" err="1"/>
              <a:t>Kalman</a:t>
            </a:r>
            <a:r>
              <a:rPr lang="en-US" dirty="0"/>
              <a:t> Filter, cont.</a:t>
            </a:r>
          </a:p>
        </p:txBody>
      </p:sp>
      <p:pic>
        <p:nvPicPr>
          <p:cNvPr id="5" name="Picture 4">
            <a:extLst>
              <a:ext uri="{FF2B5EF4-FFF2-40B4-BE49-F238E27FC236}">
                <a16:creationId xmlns:a16="http://schemas.microsoft.com/office/drawing/2014/main" id="{B8C4EC28-4B3E-7C42-8D1A-E4D6B38627E5}"/>
              </a:ext>
            </a:extLst>
          </p:cNvPr>
          <p:cNvPicPr>
            <a:picLocks noChangeAspect="1"/>
          </p:cNvPicPr>
          <p:nvPr/>
        </p:nvPicPr>
        <p:blipFill>
          <a:blip r:embed="rId3"/>
          <a:stretch>
            <a:fillRect/>
          </a:stretch>
        </p:blipFill>
        <p:spPr>
          <a:xfrm>
            <a:off x="1963710" y="1104298"/>
            <a:ext cx="5366480" cy="5154086"/>
          </a:xfrm>
          <a:prstGeom prst="rect">
            <a:avLst/>
          </a:prstGeom>
        </p:spPr>
      </p:pic>
    </p:spTree>
    <p:extLst>
      <p:ext uri="{BB962C8B-B14F-4D97-AF65-F5344CB8AC3E}">
        <p14:creationId xmlns:p14="http://schemas.microsoft.com/office/powerpoint/2010/main" val="891146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EKF Algorithm</a:t>
            </a:r>
          </a:p>
        </p:txBody>
      </p:sp>
      <p:pic>
        <p:nvPicPr>
          <p:cNvPr id="6" name="Picture 5">
            <a:extLst>
              <a:ext uri="{FF2B5EF4-FFF2-40B4-BE49-F238E27FC236}">
                <a16:creationId xmlns:a16="http://schemas.microsoft.com/office/drawing/2014/main" id="{8404FB64-FC47-5740-A40B-72E1C598031C}"/>
              </a:ext>
            </a:extLst>
          </p:cNvPr>
          <p:cNvPicPr>
            <a:picLocks noChangeAspect="1"/>
          </p:cNvPicPr>
          <p:nvPr/>
        </p:nvPicPr>
        <p:blipFill>
          <a:blip r:embed="rId3"/>
          <a:stretch>
            <a:fillRect/>
          </a:stretch>
        </p:blipFill>
        <p:spPr>
          <a:xfrm>
            <a:off x="479685" y="1401210"/>
            <a:ext cx="8064708" cy="4405289"/>
          </a:xfrm>
          <a:prstGeom prst="rect">
            <a:avLst/>
          </a:prstGeom>
        </p:spPr>
      </p:pic>
    </p:spTree>
    <p:extLst>
      <p:ext uri="{BB962C8B-B14F-4D97-AF65-F5344CB8AC3E}">
        <p14:creationId xmlns:p14="http://schemas.microsoft.com/office/powerpoint/2010/main" val="4102272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 Estimation Using EKF</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77" y="1182399"/>
            <a:ext cx="7416800" cy="4686300"/>
          </a:xfrm>
          <a:prstGeom prst="rect">
            <a:avLst/>
          </a:prstGeom>
        </p:spPr>
      </p:pic>
    </p:spTree>
    <p:extLst>
      <p:ext uri="{BB962C8B-B14F-4D97-AF65-F5344CB8AC3E}">
        <p14:creationId xmlns:p14="http://schemas.microsoft.com/office/powerpoint/2010/main" val="50593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Attitude Estimation Using EKF</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823291"/>
            <a:ext cx="6591300" cy="5537200"/>
          </a:xfrm>
          <a:prstGeom prst="rect">
            <a:avLst/>
          </a:prstGeom>
        </p:spPr>
      </p:pic>
    </p:spTree>
    <p:extLst>
      <p:ext uri="{BB962C8B-B14F-4D97-AF65-F5344CB8AC3E}">
        <p14:creationId xmlns:p14="http://schemas.microsoft.com/office/powerpoint/2010/main" val="349009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Attitude Estimation Using EKF</a:t>
            </a:r>
          </a:p>
        </p:txBody>
      </p:sp>
      <p:pic>
        <p:nvPicPr>
          <p:cNvPr id="3" name="Picture 2"/>
          <p:cNvPicPr>
            <a:picLocks noChangeAspect="1"/>
          </p:cNvPicPr>
          <p:nvPr/>
        </p:nvPicPr>
        <p:blipFill>
          <a:blip r:embed="rId3"/>
          <a:stretch>
            <a:fillRect/>
          </a:stretch>
        </p:blipFill>
        <p:spPr>
          <a:xfrm>
            <a:off x="974009" y="996592"/>
            <a:ext cx="7195981" cy="5405705"/>
          </a:xfrm>
          <a:prstGeom prst="rect">
            <a:avLst/>
          </a:prstGeom>
        </p:spPr>
      </p:pic>
    </p:spTree>
    <p:extLst>
      <p:ext uri="{BB962C8B-B14F-4D97-AF65-F5344CB8AC3E}">
        <p14:creationId xmlns:p14="http://schemas.microsoft.com/office/powerpoint/2010/main" val="3177931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Attitude Estimation Using EKF</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20" y="1492250"/>
            <a:ext cx="7861300" cy="3873500"/>
          </a:xfrm>
          <a:prstGeom prst="rect">
            <a:avLst/>
          </a:prstGeom>
        </p:spPr>
      </p:pic>
    </p:spTree>
    <p:extLst>
      <p:ext uri="{BB962C8B-B14F-4D97-AF65-F5344CB8AC3E}">
        <p14:creationId xmlns:p14="http://schemas.microsoft.com/office/powerpoint/2010/main" val="3056299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 Estimation Results</a:t>
            </a:r>
          </a:p>
        </p:txBody>
      </p:sp>
      <p:pic>
        <p:nvPicPr>
          <p:cNvPr id="4" name="Picture 3" descr="est-roll-pitch-ek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50" y="991249"/>
            <a:ext cx="6527800" cy="5088876"/>
          </a:xfrm>
          <a:prstGeom prst="rect">
            <a:avLst/>
          </a:prstGeom>
        </p:spPr>
      </p:pic>
      <p:sp>
        <p:nvSpPr>
          <p:cNvPr id="5" name="TextBox 4"/>
          <p:cNvSpPr txBox="1"/>
          <p:nvPr/>
        </p:nvSpPr>
        <p:spPr>
          <a:xfrm>
            <a:off x="2841625" y="6130230"/>
            <a:ext cx="3738674" cy="369332"/>
          </a:xfrm>
          <a:prstGeom prst="rect">
            <a:avLst/>
          </a:prstGeom>
          <a:noFill/>
        </p:spPr>
        <p:txBody>
          <a:bodyPr wrap="none" rtlCol="0">
            <a:spAutoFit/>
          </a:bodyPr>
          <a:lstStyle/>
          <a:p>
            <a:r>
              <a:rPr lang="en-US" dirty="0"/>
              <a:t>Not perfect, but significantly better!</a:t>
            </a:r>
          </a:p>
        </p:txBody>
      </p:sp>
    </p:spTree>
    <p:extLst>
      <p:ext uri="{BB962C8B-B14F-4D97-AF65-F5344CB8AC3E}">
        <p14:creationId xmlns:p14="http://schemas.microsoft.com/office/powerpoint/2010/main" val="1822203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67" y="1271014"/>
            <a:ext cx="8216900" cy="4622800"/>
          </a:xfrm>
          <a:prstGeom prst="rect">
            <a:avLst/>
          </a:prstGeom>
        </p:spPr>
      </p:pic>
    </p:spTree>
    <p:extLst>
      <p:ext uri="{BB962C8B-B14F-4D97-AF65-F5344CB8AC3E}">
        <p14:creationId xmlns:p14="http://schemas.microsoft.com/office/powerpoint/2010/main" val="4209534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593" y="1550435"/>
            <a:ext cx="5081317" cy="3131344"/>
          </a:xfrm>
          <a:prstGeom prst="rect">
            <a:avLst/>
          </a:prstGeom>
        </p:spPr>
      </p:pic>
    </p:spTree>
    <p:extLst>
      <p:ext uri="{BB962C8B-B14F-4D97-AF65-F5344CB8AC3E}">
        <p14:creationId xmlns:p14="http://schemas.microsoft.com/office/powerpoint/2010/main" val="4028746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219200"/>
            <a:ext cx="6019800" cy="2768600"/>
          </a:xfrm>
          <a:prstGeom prst="rect">
            <a:avLst/>
          </a:prstGeom>
        </p:spPr>
      </p:pic>
    </p:spTree>
    <p:extLst>
      <p:ext uri="{BB962C8B-B14F-4D97-AF65-F5344CB8AC3E}">
        <p14:creationId xmlns:p14="http://schemas.microsoft.com/office/powerpoint/2010/main" val="3045385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Maneuver</a:t>
            </a:r>
          </a:p>
        </p:txBody>
      </p:sp>
      <p:pic>
        <p:nvPicPr>
          <p:cNvPr id="4" name="Picture 3" descr="est-base-maneuv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1384300"/>
            <a:ext cx="6559550" cy="4934304"/>
          </a:xfrm>
          <a:prstGeom prst="rect">
            <a:avLst/>
          </a:prstGeom>
        </p:spPr>
      </p:pic>
    </p:spTree>
    <p:extLst>
      <p:ext uri="{BB962C8B-B14F-4D97-AF65-F5344CB8AC3E}">
        <p14:creationId xmlns:p14="http://schemas.microsoft.com/office/powerpoint/2010/main" val="1316162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GPS Smoothing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5" y="763240"/>
            <a:ext cx="5907308" cy="5668629"/>
          </a:xfrm>
          <a:prstGeom prst="rect">
            <a:avLst/>
          </a:prstGeom>
        </p:spPr>
      </p:pic>
    </p:spTree>
    <p:extLst>
      <p:ext uri="{BB962C8B-B14F-4D97-AF65-F5344CB8AC3E}">
        <p14:creationId xmlns:p14="http://schemas.microsoft.com/office/powerpoint/2010/main" val="1564763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GPS Smoothing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34" y="648332"/>
            <a:ext cx="7547731" cy="5779684"/>
          </a:xfrm>
          <a:prstGeom prst="rect">
            <a:avLst/>
          </a:prstGeom>
        </p:spPr>
      </p:pic>
    </p:spTree>
    <p:extLst>
      <p:ext uri="{BB962C8B-B14F-4D97-AF65-F5344CB8AC3E}">
        <p14:creationId xmlns:p14="http://schemas.microsoft.com/office/powerpoint/2010/main" val="4195376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798"/>
            <a:ext cx="8229600" cy="729602"/>
          </a:xfrm>
        </p:spPr>
        <p:txBody>
          <a:bodyPr/>
          <a:lstStyle/>
          <a:p>
            <a:r>
              <a:rPr lang="en-US" dirty="0"/>
              <a:t>GPS Smoothing</a:t>
            </a: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50" y="830212"/>
            <a:ext cx="6845300" cy="5486400"/>
          </a:xfrm>
          <a:prstGeom prst="rect">
            <a:avLst/>
          </a:prstGeom>
        </p:spPr>
      </p:pic>
    </p:spTree>
    <p:extLst>
      <p:ext uri="{BB962C8B-B14F-4D97-AF65-F5344CB8AC3E}">
        <p14:creationId xmlns:p14="http://schemas.microsoft.com/office/powerpoint/2010/main" val="4084164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Smoothing Results</a:t>
            </a:r>
          </a:p>
        </p:txBody>
      </p:sp>
      <p:pic>
        <p:nvPicPr>
          <p:cNvPr id="4" name="Picture 3" descr="est-gps-ek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52" y="1049485"/>
            <a:ext cx="6985396" cy="5312247"/>
          </a:xfrm>
          <a:prstGeom prst="rect">
            <a:avLst/>
          </a:prstGeom>
        </p:spPr>
      </p:pic>
    </p:spTree>
    <p:extLst>
      <p:ext uri="{BB962C8B-B14F-4D97-AF65-F5344CB8AC3E}">
        <p14:creationId xmlns:p14="http://schemas.microsoft.com/office/powerpoint/2010/main" val="43353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1FC1-8709-8B45-A8B4-6E5A4AAEE7BE}"/>
              </a:ext>
            </a:extLst>
          </p:cNvPr>
          <p:cNvSpPr>
            <a:spLocks noGrp="1"/>
          </p:cNvSpPr>
          <p:nvPr>
            <p:ph type="title"/>
          </p:nvPr>
        </p:nvSpPr>
        <p:spPr/>
        <p:txBody>
          <a:bodyPr/>
          <a:lstStyle/>
          <a:p>
            <a:r>
              <a:rPr lang="en-US" dirty="0"/>
              <a:t>Measurement Gating</a:t>
            </a:r>
          </a:p>
        </p:txBody>
      </p:sp>
      <p:pic>
        <p:nvPicPr>
          <p:cNvPr id="4" name="Picture 3">
            <a:extLst>
              <a:ext uri="{FF2B5EF4-FFF2-40B4-BE49-F238E27FC236}">
                <a16:creationId xmlns:a16="http://schemas.microsoft.com/office/drawing/2014/main" id="{7C121AFB-2F69-6744-A2DF-91EFCD73E4C2}"/>
              </a:ext>
            </a:extLst>
          </p:cNvPr>
          <p:cNvPicPr>
            <a:picLocks noChangeAspect="1"/>
          </p:cNvPicPr>
          <p:nvPr/>
        </p:nvPicPr>
        <p:blipFill>
          <a:blip r:embed="rId3"/>
          <a:stretch>
            <a:fillRect/>
          </a:stretch>
        </p:blipFill>
        <p:spPr>
          <a:xfrm>
            <a:off x="609286" y="1499016"/>
            <a:ext cx="8249902" cy="4026525"/>
          </a:xfrm>
          <a:prstGeom prst="rect">
            <a:avLst/>
          </a:prstGeom>
        </p:spPr>
      </p:pic>
    </p:spTree>
    <p:extLst>
      <p:ext uri="{BB962C8B-B14F-4D97-AF65-F5344CB8AC3E}">
        <p14:creationId xmlns:p14="http://schemas.microsoft.com/office/powerpoint/2010/main" val="1640016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1FC1-8709-8B45-A8B4-6E5A4AAEE7BE}"/>
              </a:ext>
            </a:extLst>
          </p:cNvPr>
          <p:cNvSpPr>
            <a:spLocks noGrp="1"/>
          </p:cNvSpPr>
          <p:nvPr>
            <p:ph type="title"/>
          </p:nvPr>
        </p:nvSpPr>
        <p:spPr/>
        <p:txBody>
          <a:bodyPr/>
          <a:lstStyle/>
          <a:p>
            <a:r>
              <a:rPr lang="en-US" dirty="0"/>
              <a:t>Measurement Gating</a:t>
            </a:r>
          </a:p>
        </p:txBody>
      </p:sp>
      <p:pic>
        <p:nvPicPr>
          <p:cNvPr id="3" name="Picture 2">
            <a:extLst>
              <a:ext uri="{FF2B5EF4-FFF2-40B4-BE49-F238E27FC236}">
                <a16:creationId xmlns:a16="http://schemas.microsoft.com/office/drawing/2014/main" id="{1E900E10-D9E6-AA42-90B6-3EEBBD8790A8}"/>
              </a:ext>
            </a:extLst>
          </p:cNvPr>
          <p:cNvPicPr>
            <a:picLocks noChangeAspect="1"/>
          </p:cNvPicPr>
          <p:nvPr/>
        </p:nvPicPr>
        <p:blipFill>
          <a:blip r:embed="rId3"/>
          <a:stretch>
            <a:fillRect/>
          </a:stretch>
        </p:blipFill>
        <p:spPr>
          <a:xfrm>
            <a:off x="719614" y="1064302"/>
            <a:ext cx="7974681" cy="5085304"/>
          </a:xfrm>
          <a:prstGeom prst="rect">
            <a:avLst/>
          </a:prstGeom>
        </p:spPr>
      </p:pic>
    </p:spTree>
    <p:extLst>
      <p:ext uri="{BB962C8B-B14F-4D97-AF65-F5344CB8AC3E}">
        <p14:creationId xmlns:p14="http://schemas.microsoft.com/office/powerpoint/2010/main" val="1708598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573"/>
            <a:ext cx="8229600" cy="729602"/>
          </a:xfrm>
        </p:spPr>
        <p:txBody>
          <a:bodyPr/>
          <a:lstStyle/>
          <a:p>
            <a:r>
              <a:rPr lang="en-US" dirty="0"/>
              <a:t>Suggestions for Tuning Your EKF</a:t>
            </a:r>
          </a:p>
        </p:txBody>
      </p:sp>
      <p:sp>
        <p:nvSpPr>
          <p:cNvPr id="3" name="Content Placeholder 2"/>
          <p:cNvSpPr>
            <a:spLocks noGrp="1"/>
          </p:cNvSpPr>
          <p:nvPr>
            <p:ph idx="1"/>
          </p:nvPr>
        </p:nvSpPr>
        <p:spPr>
          <a:xfrm>
            <a:off x="457200" y="900961"/>
            <a:ext cx="8166584" cy="5543032"/>
          </a:xfrm>
          <a:ln>
            <a:solidFill>
              <a:srgbClr val="000000"/>
            </a:solidFill>
          </a:ln>
        </p:spPr>
        <p:txBody>
          <a:bodyPr>
            <a:noAutofit/>
          </a:bodyPr>
          <a:lstStyle/>
          <a:p>
            <a:pPr marL="231775" indent="-231775">
              <a:spcBef>
                <a:spcPts val="432"/>
              </a:spcBef>
            </a:pPr>
            <a:r>
              <a:rPr lang="en-US" sz="1600" dirty="0"/>
              <a:t>Implement EKF in steps</a:t>
            </a:r>
          </a:p>
          <a:p>
            <a:pPr marL="231775" lvl="1" indent="-231775">
              <a:spcBef>
                <a:spcPts val="432"/>
              </a:spcBef>
            </a:pPr>
            <a:r>
              <a:rPr lang="en-US" sz="1600" dirty="0"/>
              <a:t>Attitude estimation</a:t>
            </a:r>
          </a:p>
          <a:p>
            <a:pPr marL="231775" lvl="1" indent="-231775">
              <a:spcBef>
                <a:spcPts val="432"/>
              </a:spcBef>
            </a:pPr>
            <a:r>
              <a:rPr lang="en-US" sz="1600" dirty="0"/>
              <a:t>GPS smoother</a:t>
            </a:r>
          </a:p>
          <a:p>
            <a:pPr marL="231775" indent="-231775">
              <a:spcBef>
                <a:spcPts val="432"/>
              </a:spcBef>
            </a:pPr>
            <a:r>
              <a:rPr lang="en-US" sz="1600" dirty="0"/>
              <a:t>Test and tune each component independently and thoroughly</a:t>
            </a:r>
          </a:p>
          <a:p>
            <a:pPr marL="231775" lvl="1" indent="-231775">
              <a:spcBef>
                <a:spcPts val="432"/>
              </a:spcBef>
            </a:pPr>
            <a:r>
              <a:rPr lang="en-US" sz="1600" dirty="0"/>
              <a:t>Attitude estimator first</a:t>
            </a:r>
          </a:p>
          <a:p>
            <a:pPr marL="231775" lvl="1" indent="-231775">
              <a:spcBef>
                <a:spcPts val="432"/>
              </a:spcBef>
            </a:pPr>
            <a:r>
              <a:rPr lang="en-US" sz="1600" dirty="0"/>
              <a:t>GPS smoother second</a:t>
            </a:r>
          </a:p>
          <a:p>
            <a:pPr marL="231775" indent="-231775">
              <a:spcBef>
                <a:spcPts val="432"/>
              </a:spcBef>
            </a:pPr>
            <a:r>
              <a:rPr lang="en-US" sz="1600" dirty="0"/>
              <a:t>As a first step, make sure your filter estimates track the states when sensors are perfect (no sensor error). This will expose coding errors and show the limits of performance of your filter.</a:t>
            </a:r>
          </a:p>
          <a:p>
            <a:pPr marL="231775" indent="-231775">
              <a:spcBef>
                <a:spcPts val="432"/>
              </a:spcBef>
            </a:pPr>
            <a:r>
              <a:rPr lang="en-US" sz="1600" dirty="0"/>
              <a:t>Keep the wind set to zero until you are confident that your filter is well tuned.</a:t>
            </a:r>
          </a:p>
          <a:p>
            <a:pPr marL="231775" indent="-231775">
              <a:spcBef>
                <a:spcPts val="432"/>
              </a:spcBef>
            </a:pPr>
            <a:r>
              <a:rPr lang="en-US" sz="1600" dirty="0"/>
              <a:t>We know R pretty well typically. Tune filter by changing Q.</a:t>
            </a:r>
          </a:p>
          <a:p>
            <a:pPr marL="231775" indent="-231775">
              <a:spcBef>
                <a:spcPts val="432"/>
              </a:spcBef>
            </a:pPr>
            <a:r>
              <a:rPr lang="en-US" sz="1600" dirty="0"/>
              <a:t>Tune filter by focusing on individual states. Give inputs to those states while keeping other states “quiet”. Adjust Q value corresponding to state of interest. Tune by trial and error (use your brain to make a good guess!).</a:t>
            </a:r>
          </a:p>
          <a:p>
            <a:pPr marL="231775" indent="-231775">
              <a:spcBef>
                <a:spcPts val="432"/>
              </a:spcBef>
            </a:pPr>
            <a:r>
              <a:rPr lang="en-US" sz="1600" dirty="0"/>
              <a:t>Don’t put extreme inputs into the system when tuning the filter (e.g., large steps). Your filter will have its own dynamic limits – don’t make the problem impossibly difficult.</a:t>
            </a:r>
          </a:p>
          <a:p>
            <a:pPr marL="231775" indent="-231775">
              <a:spcBef>
                <a:spcPts val="432"/>
              </a:spcBef>
            </a:pPr>
            <a:r>
              <a:rPr lang="en-US" sz="1600" dirty="0"/>
              <a:t>Tune your controllers so that the response of the aircraft to typical inputs is smooth and graceful. Abrupt and jerky state dynamics are difficult to estimate.</a:t>
            </a:r>
          </a:p>
          <a:p>
            <a:pPr marL="231775" indent="-231775">
              <a:spcBef>
                <a:spcPts val="432"/>
              </a:spcBef>
            </a:pPr>
            <a:r>
              <a:rPr lang="en-US" sz="1600" dirty="0"/>
              <a:t>Check your equations AGAIN!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sp>
        <p:nvSpPr>
          <p:cNvPr id="3" name="Content Placeholder 2"/>
          <p:cNvSpPr>
            <a:spLocks noGrp="1"/>
          </p:cNvSpPr>
          <p:nvPr>
            <p:ph idx="1"/>
          </p:nvPr>
        </p:nvSpPr>
        <p:spPr/>
        <p:txBody>
          <a:bodyPr/>
          <a:lstStyle/>
          <a:p>
            <a:r>
              <a:rPr lang="en-US" dirty="0"/>
              <a:t>Several states can be estimated by inverting sensor measurement model</a:t>
            </a:r>
          </a:p>
          <a:p>
            <a:pPr lvl="1"/>
            <a:r>
              <a:rPr lang="en-US" dirty="0"/>
              <a:t>Angular rates, altitude, airspeed</a:t>
            </a:r>
          </a:p>
          <a:p>
            <a:pPr lvl="1"/>
            <a:r>
              <a:rPr lang="en-US" i="1" dirty="0"/>
              <a:t>LPF</a:t>
            </a:r>
            <a:r>
              <a:rPr lang="en-US" dirty="0"/>
              <a:t> denotes low pass filter</a:t>
            </a:r>
            <a:endParaRPr lang="en-US" i="1"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242" y="3409741"/>
            <a:ext cx="2733259" cy="2543246"/>
          </a:xfrm>
          <a:prstGeom prst="rect">
            <a:avLst/>
          </a:prstGeom>
        </p:spPr>
      </p:pic>
      <p:sp>
        <p:nvSpPr>
          <p:cNvPr id="4" name="TextBox 3">
            <a:extLst>
              <a:ext uri="{FF2B5EF4-FFF2-40B4-BE49-F238E27FC236}">
                <a16:creationId xmlns:a16="http://schemas.microsoft.com/office/drawing/2014/main" id="{882E8FB3-3BED-8746-B401-3E7BABD71BAF}"/>
              </a:ext>
            </a:extLst>
          </p:cNvPr>
          <p:cNvSpPr txBox="1"/>
          <p:nvPr/>
        </p:nvSpPr>
        <p:spPr>
          <a:xfrm>
            <a:off x="1019331" y="2938072"/>
            <a:ext cx="2249334" cy="369332"/>
          </a:xfrm>
          <a:prstGeom prst="rect">
            <a:avLst/>
          </a:prstGeom>
          <a:noFill/>
        </p:spPr>
        <p:txBody>
          <a:bodyPr wrap="none" rtlCol="0">
            <a:spAutoFit/>
          </a:bodyPr>
          <a:lstStyle/>
          <a:p>
            <a:r>
              <a:rPr lang="en-US" u="sng" dirty="0"/>
              <a:t>Mathematical Model</a:t>
            </a:r>
          </a:p>
        </p:txBody>
      </p:sp>
      <p:sp>
        <p:nvSpPr>
          <p:cNvPr id="6" name="TextBox 5">
            <a:extLst>
              <a:ext uri="{FF2B5EF4-FFF2-40B4-BE49-F238E27FC236}">
                <a16:creationId xmlns:a16="http://schemas.microsoft.com/office/drawing/2014/main" id="{6E205A6B-5E9B-E845-B8A2-4659D49B93C3}"/>
              </a:ext>
            </a:extLst>
          </p:cNvPr>
          <p:cNvSpPr txBox="1"/>
          <p:nvPr/>
        </p:nvSpPr>
        <p:spPr>
          <a:xfrm>
            <a:off x="5728741" y="2940570"/>
            <a:ext cx="1685077" cy="369332"/>
          </a:xfrm>
          <a:prstGeom prst="rect">
            <a:avLst/>
          </a:prstGeom>
          <a:noFill/>
        </p:spPr>
        <p:txBody>
          <a:bodyPr wrap="none" rtlCol="0">
            <a:spAutoFit/>
          </a:bodyPr>
          <a:lstStyle/>
          <a:p>
            <a:r>
              <a:rPr lang="en-US" u="sng" dirty="0"/>
              <a:t>State Estimate</a:t>
            </a:r>
          </a:p>
        </p:txBody>
      </p:sp>
      <p:pic>
        <p:nvPicPr>
          <p:cNvPr id="7" name="Picture 6">
            <a:extLst>
              <a:ext uri="{FF2B5EF4-FFF2-40B4-BE49-F238E27FC236}">
                <a16:creationId xmlns:a16="http://schemas.microsoft.com/office/drawing/2014/main" id="{931701E2-A92C-4D48-BCA0-2878351C8D80}"/>
              </a:ext>
            </a:extLst>
          </p:cNvPr>
          <p:cNvPicPr>
            <a:picLocks noChangeAspect="1"/>
          </p:cNvPicPr>
          <p:nvPr/>
        </p:nvPicPr>
        <p:blipFill>
          <a:blip r:embed="rId4"/>
          <a:stretch>
            <a:fillRect/>
          </a:stretch>
        </p:blipFill>
        <p:spPr>
          <a:xfrm>
            <a:off x="605287" y="3417756"/>
            <a:ext cx="4221546" cy="2573133"/>
          </a:xfrm>
          <a:prstGeom prst="rect">
            <a:avLst/>
          </a:prstGeom>
        </p:spPr>
      </p:pic>
    </p:spTree>
    <p:extLst>
      <p:ext uri="{BB962C8B-B14F-4D97-AF65-F5344CB8AC3E}">
        <p14:creationId xmlns:p14="http://schemas.microsoft.com/office/powerpoint/2010/main" val="114191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st-rates-model-inversion.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620" b="3512"/>
          <a:stretch/>
        </p:blipFill>
        <p:spPr>
          <a:xfrm>
            <a:off x="1233488" y="1217043"/>
            <a:ext cx="7150100" cy="5335593"/>
          </a:xfr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021" y="405321"/>
            <a:ext cx="6304467" cy="529509"/>
          </a:xfrm>
          <a:prstGeom prst="rect">
            <a:avLst/>
          </a:prstGeom>
        </p:spPr>
      </p:pic>
    </p:spTree>
    <p:extLst>
      <p:ext uri="{BB962C8B-B14F-4D97-AF65-F5344CB8AC3E}">
        <p14:creationId xmlns:p14="http://schemas.microsoft.com/office/powerpoint/2010/main" val="166448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224" y="458236"/>
            <a:ext cx="6223809" cy="547148"/>
          </a:xfrm>
          <a:prstGeom prst="rect">
            <a:avLst/>
          </a:prstGeom>
        </p:spPr>
      </p:pic>
      <p:pic>
        <p:nvPicPr>
          <p:cNvPr id="6" name="Content Placeholder 5" descr="est-pressure-model-inversion.pdf"/>
          <p:cNvPicPr>
            <a:picLocks noGrp="1" noChangeAspect="1"/>
          </p:cNvPicPr>
          <p:nvPr>
            <p:ph idx="1"/>
          </p:nvPr>
        </p:nvPicPr>
        <p:blipFill rotWithShape="1">
          <a:blip r:embed="rId3">
            <a:extLst>
              <a:ext uri="{28A0092B-C50C-407E-A947-70E740481C1C}">
                <a14:useLocalDpi xmlns:a14="http://schemas.microsoft.com/office/drawing/2010/main" val="0"/>
              </a:ext>
            </a:extLst>
          </a:blip>
          <a:srcRect t="-269" b="-338"/>
          <a:stretch/>
        </p:blipFill>
        <p:spPr>
          <a:xfrm>
            <a:off x="1400927" y="1225863"/>
            <a:ext cx="6413478" cy="5169787"/>
          </a:xfrm>
        </p:spPr>
      </p:pic>
    </p:spTree>
    <p:extLst>
      <p:ext uri="{BB962C8B-B14F-4D97-AF65-F5344CB8AC3E}">
        <p14:creationId xmlns:p14="http://schemas.microsoft.com/office/powerpoint/2010/main" val="161686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Inverting Sensor Measurement Model</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48" y="871250"/>
            <a:ext cx="7861300" cy="5308600"/>
          </a:xfrm>
          <a:prstGeom prst="rect">
            <a:avLst/>
          </a:prstGeom>
        </p:spPr>
      </p:pic>
    </p:spTree>
    <p:extLst>
      <p:ext uri="{BB962C8B-B14F-4D97-AF65-F5344CB8AC3E}">
        <p14:creationId xmlns:p14="http://schemas.microsoft.com/office/powerpoint/2010/main" val="3393896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st-roll-pitch-model-invers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408" y="1002615"/>
            <a:ext cx="5865091" cy="5521179"/>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624" y="354876"/>
            <a:ext cx="6173206" cy="588774"/>
          </a:xfrm>
          <a:prstGeom prst="rect">
            <a:avLst/>
          </a:prstGeom>
        </p:spPr>
      </p:pic>
    </p:spTree>
    <p:extLst>
      <p:ext uri="{BB962C8B-B14F-4D97-AF65-F5344CB8AC3E}">
        <p14:creationId xmlns:p14="http://schemas.microsoft.com/office/powerpoint/2010/main" val="36889080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51188</TotalTime>
  <Words>8386</Words>
  <Application>Microsoft Macintosh PowerPoint</Application>
  <PresentationFormat>On-screen Show (4:3)</PresentationFormat>
  <Paragraphs>762</Paragraphs>
  <Slides>46</Slides>
  <Notes>37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46</vt:i4>
      </vt:variant>
    </vt:vector>
  </HeadingPairs>
  <TitlesOfParts>
    <vt:vector size="48" baseType="lpstr">
      <vt:lpstr>Arial</vt:lpstr>
      <vt:lpstr>Default Design</vt:lpstr>
      <vt:lpstr>Chapter 8</vt:lpstr>
      <vt:lpstr>Architecture</vt:lpstr>
      <vt:lpstr>Why estimate states?</vt:lpstr>
      <vt:lpstr>Benchmark Maneuver</vt:lpstr>
      <vt:lpstr>Inverting Sensor Measurement Model</vt:lpstr>
      <vt:lpstr>PowerPoint Presentation</vt:lpstr>
      <vt:lpstr>PowerPoint Presentation</vt:lpstr>
      <vt:lpstr>Inverting Sensor Measurement Model</vt:lpstr>
      <vt:lpstr>PowerPoint Presentation</vt:lpstr>
      <vt:lpstr>Inverting Sensor Measurement Model</vt:lpstr>
      <vt:lpstr>PowerPoint Presentation</vt:lpstr>
      <vt:lpstr>Dynamic Observer Theory</vt:lpstr>
      <vt:lpstr>Dynamic Observer Theory, cont.</vt:lpstr>
      <vt:lpstr>Dynamic Observer Theory, cont.</vt:lpstr>
      <vt:lpstr>Kalman Filter</vt:lpstr>
      <vt:lpstr>Quadratic Forms</vt:lpstr>
      <vt:lpstr>Multivariate Gaussian</vt:lpstr>
      <vt:lpstr>Kalman Filter</vt:lpstr>
      <vt:lpstr>Kalman Filter Derivation</vt:lpstr>
      <vt:lpstr>Kalman Filter Derivation</vt:lpstr>
      <vt:lpstr>Kalman Filter Derivation</vt:lpstr>
      <vt:lpstr>Kalman Filter Derivation</vt:lpstr>
      <vt:lpstr>Kalman Filter Derivation</vt:lpstr>
      <vt:lpstr>Kalman Filter Derivation</vt:lpstr>
      <vt:lpstr>Covariance Update</vt:lpstr>
      <vt:lpstr>Covariance Update</vt:lpstr>
      <vt:lpstr>Covariance Update</vt:lpstr>
      <vt:lpstr>Kalman Filter Derivation</vt:lpstr>
      <vt:lpstr>Extended Kalman Filter</vt:lpstr>
      <vt:lpstr>Extended Kalman Filter, cont.</vt:lpstr>
      <vt:lpstr>EKF Algorithm</vt:lpstr>
      <vt:lpstr>Attitude Estimation Using EKF</vt:lpstr>
      <vt:lpstr>Attitude Estimation Using EKF</vt:lpstr>
      <vt:lpstr>Attitude Estimation Using EKF</vt:lpstr>
      <vt:lpstr>Attitude Estimation Using EKF</vt:lpstr>
      <vt:lpstr>Attitude Estimation Results</vt:lpstr>
      <vt:lpstr>GPS Smoothing</vt:lpstr>
      <vt:lpstr>GPS Smoothing</vt:lpstr>
      <vt:lpstr>GPS Smoothing</vt:lpstr>
      <vt:lpstr>GPS Smoothing</vt:lpstr>
      <vt:lpstr>GPS Smoothing</vt:lpstr>
      <vt:lpstr>GPS Smoothing</vt:lpstr>
      <vt:lpstr>GPS Smoothing Results</vt:lpstr>
      <vt:lpstr>Measurement Gating</vt:lpstr>
      <vt:lpstr>Measurement Gating</vt:lpstr>
      <vt:lpstr>Suggestions for Tuning Your EKF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247</cp:revision>
  <cp:lastPrinted>2020-02-28T16:52:11Z</cp:lastPrinted>
  <dcterms:created xsi:type="dcterms:W3CDTF">2010-10-20T22:10:14Z</dcterms:created>
  <dcterms:modified xsi:type="dcterms:W3CDTF">2020-03-05T21:45:54Z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